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590" r:id="rId2"/>
    <p:sldId id="610" r:id="rId3"/>
    <p:sldId id="595" r:id="rId4"/>
    <p:sldId id="596" r:id="rId5"/>
    <p:sldId id="598" r:id="rId6"/>
    <p:sldId id="603" r:id="rId7"/>
    <p:sldId id="599" r:id="rId8"/>
    <p:sldId id="602" r:id="rId9"/>
    <p:sldId id="600" r:id="rId10"/>
    <p:sldId id="601" r:id="rId11"/>
    <p:sldId id="604" r:id="rId12"/>
    <p:sldId id="606" r:id="rId13"/>
    <p:sldId id="608" r:id="rId14"/>
    <p:sldId id="609" r:id="rId15"/>
    <p:sldId id="611" r:id="rId16"/>
    <p:sldId id="593" r:id="rId17"/>
  </p:sldIdLst>
  <p:sldSz cx="9144000" cy="5143500" type="screen16x9"/>
  <p:notesSz cx="9144000" cy="6858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  <a:srgbClr val="319EAD"/>
    <a:srgbClr val="005696"/>
    <a:srgbClr val="FF3B5C"/>
    <a:srgbClr val="C00000"/>
    <a:srgbClr val="8C3FC5"/>
    <a:srgbClr val="70AB2F"/>
    <a:srgbClr val="588824"/>
    <a:srgbClr val="E2AC00"/>
    <a:srgbClr val="FFCB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86" autoAdjust="0"/>
    <p:restoredTop sz="95942" autoAdjust="0"/>
  </p:normalViewPr>
  <p:slideViewPr>
    <p:cSldViewPr snapToObjects="1">
      <p:cViewPr varScale="1">
        <p:scale>
          <a:sx n="87" d="100"/>
          <a:sy n="87" d="100"/>
        </p:scale>
        <p:origin x="-90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1908" y="-96"/>
      </p:cViewPr>
      <p:guideLst>
        <p:guide orient="horz" pos="2160"/>
        <p:guide pos="288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8764587" y="228600"/>
            <a:ext cx="37941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BA55-396F-46DB-98CB-67F591574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205194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My First Template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CD31-4B7D-4FD2-B052-E296BFBA018F}" type="datetimeFigureOut">
              <a:rPr lang="en-US" smtClean="0"/>
              <a:pPr/>
              <a:t>9/27/2018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This is me Adam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0C94-5092-4638-9E1F-C533F19764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58591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Make a new gauge:</a:t>
            </a:r>
          </a:p>
          <a:p>
            <a:endParaRPr lang="id-ID" dirty="0" smtClean="0"/>
          </a:p>
          <a:p>
            <a:pPr marL="228600" indent="-228600">
              <a:buAutoNum type="arabicPeriod"/>
            </a:pPr>
            <a:r>
              <a:rPr lang="id-ID" baseline="0" dirty="0" smtClean="0"/>
              <a:t>Copy and Paste the grey man/woman icon </a:t>
            </a:r>
          </a:p>
          <a:p>
            <a:pPr marL="228600" indent="-228600">
              <a:buAutoNum type="arabicPeriod"/>
            </a:pPr>
            <a:r>
              <a:rPr lang="id-ID" baseline="0" dirty="0" smtClean="0"/>
              <a:t>Insert a new shape, i choose a rectangle</a:t>
            </a:r>
          </a:p>
          <a:p>
            <a:pPr marL="228600" indent="-228600">
              <a:buAutoNum type="arabicPeriod"/>
            </a:pPr>
            <a:r>
              <a:rPr lang="id-ID" baseline="0" dirty="0" smtClean="0"/>
              <a:t>Click the greyman and a new shape</a:t>
            </a:r>
          </a:p>
          <a:p>
            <a:pPr marL="228600" indent="-228600">
              <a:buAutoNum type="arabicPeriod"/>
            </a:pPr>
            <a:r>
              <a:rPr lang="id-ID" baseline="0" dirty="0" smtClean="0"/>
              <a:t>Go to “Format” tab, Choose “merge shape” -&gt; subtract</a:t>
            </a:r>
          </a:p>
          <a:p>
            <a:pPr marL="228600" indent="-228600">
              <a:buAutoNum type="arabicPeriod"/>
            </a:pPr>
            <a:r>
              <a:rPr lang="id-ID" baseline="0" dirty="0" smtClean="0"/>
              <a:t>And then recolor it, done </a:t>
            </a:r>
            <a:r>
              <a:rPr lang="id-ID" baseline="0" dirty="0" smtClean="0">
                <a:sym typeface="Wingdings" panose="05000000000000000000" pitchFamily="2" charset="2"/>
              </a:rPr>
              <a:t></a:t>
            </a:r>
            <a:endParaRPr lang="id-ID" baseline="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39668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0183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018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04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0133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0972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4039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403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0966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7139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790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166652" y="4692525"/>
            <a:ext cx="288035" cy="288035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 anchor="ctr"/>
          <a:lstStyle>
            <a:lvl1pPr algn="ctr">
              <a:defRPr sz="1000" b="1">
                <a:solidFill>
                  <a:schemeClr val="tx1">
                    <a:lumMod val="25000"/>
                    <a:lumOff val="75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166652" y="4692525"/>
            <a:ext cx="288035" cy="288035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 anchor="ctr"/>
          <a:lstStyle>
            <a:lvl1pPr algn="ctr">
              <a:defRPr sz="1000" b="1">
                <a:solidFill>
                  <a:schemeClr val="tx1">
                    <a:lumMod val="25000"/>
                    <a:lumOff val="75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752600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4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619462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2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752600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4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619462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2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+Number+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0" y="267471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4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619462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2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24" name="Right Triangle 23"/>
          <p:cNvSpPr/>
          <p:nvPr userDrawn="1"/>
        </p:nvSpPr>
        <p:spPr>
          <a:xfrm rot="8100000">
            <a:off x="4456786" y="5028284"/>
            <a:ext cx="230429" cy="230429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 userDrawn="1"/>
        </p:nvSpPr>
        <p:spPr>
          <a:xfrm>
            <a:off x="166652" y="4692525"/>
            <a:ext cx="288035" cy="288035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 anchor="ctr"/>
          <a:lstStyle>
            <a:lvl1pPr algn="ctr">
              <a:defRPr sz="1000" b="1">
                <a:solidFill>
                  <a:schemeClr val="tx1">
                    <a:lumMod val="25000"/>
                    <a:lumOff val="75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imoni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71501" y="3214688"/>
            <a:ext cx="1078706" cy="1078706"/>
          </a:xfrm>
          <a:prstGeom prst="roundRect">
            <a:avLst/>
          </a:prstGeom>
        </p:spPr>
      </p:sp>
      <p:sp>
        <p:nvSpPr>
          <p:cNvPr id="10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864894" y="3200401"/>
            <a:ext cx="1078706" cy="1078706"/>
          </a:xfrm>
          <a:prstGeom prst="roundRect">
            <a:avLst/>
          </a:prstGeom>
        </p:spPr>
      </p:sp>
    </p:spTree>
    <p:extLst>
      <p:ext uri="{BB962C8B-B14F-4D97-AF65-F5344CB8AC3E}">
        <p14:creationId xmlns:p14="http://schemas.microsoft.com/office/powerpoint/2010/main" xmlns="" val="378679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17711"/>
            <a:ext cx="7886700" cy="70757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15621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row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hevron 19"/>
          <p:cNvSpPr/>
          <p:nvPr userDrawn="1"/>
        </p:nvSpPr>
        <p:spPr>
          <a:xfrm>
            <a:off x="388661" y="874027"/>
            <a:ext cx="1862614" cy="743854"/>
          </a:xfrm>
          <a:prstGeom prst="chevron">
            <a:avLst>
              <a:gd name="adj" fmla="val 270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81" tIns="17140" rIns="34281" bIns="171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00" dirty="0">
                <a:latin typeface="FontAwesome" pitchFamily="2" charset="0"/>
              </a:rPr>
              <a:t></a:t>
            </a:r>
            <a:endParaRPr lang="en-US" sz="1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4" name="Chevron 23"/>
          <p:cNvSpPr/>
          <p:nvPr userDrawn="1"/>
        </p:nvSpPr>
        <p:spPr>
          <a:xfrm>
            <a:off x="388661" y="1814119"/>
            <a:ext cx="1862614" cy="743854"/>
          </a:xfrm>
          <a:prstGeom prst="chevron">
            <a:avLst>
              <a:gd name="adj" fmla="val 2702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81" tIns="17140" rIns="34281" bIns="171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5" name="Chevron 24"/>
          <p:cNvSpPr/>
          <p:nvPr userDrawn="1"/>
        </p:nvSpPr>
        <p:spPr>
          <a:xfrm>
            <a:off x="388661" y="2805268"/>
            <a:ext cx="1862614" cy="743854"/>
          </a:xfrm>
          <a:prstGeom prst="chevron">
            <a:avLst>
              <a:gd name="adj" fmla="val 270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81" tIns="17140" rIns="34281" bIns="171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6" name="Chevron 25"/>
          <p:cNvSpPr/>
          <p:nvPr userDrawn="1"/>
        </p:nvSpPr>
        <p:spPr>
          <a:xfrm>
            <a:off x="388661" y="3797620"/>
            <a:ext cx="1862614" cy="743854"/>
          </a:xfrm>
          <a:prstGeom prst="chevron">
            <a:avLst>
              <a:gd name="adj" fmla="val 2702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81" tIns="17140" rIns="34281" bIns="171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F33745"/>
              </a:solidFill>
              <a:latin typeface="FontAwesome" pitchFamily="2" charset="0"/>
            </a:endParaRP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2395587" y="815477"/>
            <a:ext cx="6479631" cy="253769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395587" y="1141410"/>
            <a:ext cx="6479631" cy="58611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025350" y="998241"/>
            <a:ext cx="616549" cy="508839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6505" y="139250"/>
            <a:ext cx="6105401" cy="323835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Put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here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1025350" y="1910851"/>
            <a:ext cx="616549" cy="508839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025350" y="2905360"/>
            <a:ext cx="616549" cy="508839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1025350" y="3902738"/>
            <a:ext cx="616549" cy="508839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395587" y="1741954"/>
            <a:ext cx="6479631" cy="253769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2395587" y="2067887"/>
            <a:ext cx="6479631" cy="58611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395587" y="2717027"/>
            <a:ext cx="6479631" cy="253769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2395587" y="3042960"/>
            <a:ext cx="6479631" cy="58611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2395587" y="3659720"/>
            <a:ext cx="6479631" cy="253769"/>
          </a:xfrm>
          <a:prstGeom prst="rect">
            <a:avLst/>
          </a:prstGeom>
        </p:spPr>
        <p:txBody>
          <a:bodyPr vert="horz" lIns="0" tIns="38946" rIns="0" bIns="38946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395587" y="3985653"/>
            <a:ext cx="6479631" cy="586111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233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1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  <p:bldP spid="1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3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7" r:id="rId3"/>
    <p:sldLayoutId id="2147483698" r:id="rId4"/>
    <p:sldLayoutId id="2147483693" r:id="rId5"/>
    <p:sldLayoutId id="2147483699" r:id="rId6"/>
    <p:sldLayoutId id="2147483701" r:id="rId7"/>
    <p:sldLayoutId id="2147483702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235518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2613362" y="267470"/>
            <a:ext cx="4730634" cy="182357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tr-TR" sz="9600" b="1" i="1" spc="38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tikDayakFont" pitchFamily="34" charset="0"/>
                <a:cs typeface="Raavi" panose="02000500000000000000" pitchFamily="2"/>
              </a:rPr>
              <a:t>LGS</a:t>
            </a:r>
            <a:endParaRPr lang="en-US" sz="9600" b="1" i="1" spc="38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atikDayakFont" pitchFamily="34" charset="0"/>
              <a:cs typeface="Raavi" panose="02000500000000000000" pitchFamily="2"/>
            </a:endParaRPr>
          </a:p>
          <a:p>
            <a:pPr algn="ctr"/>
            <a:endParaRPr lang="id-ID" sz="1800" b="1" i="1" spc="38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Raavi" panose="02000500000000000000" pitchFamily="2"/>
            </a:endParaRPr>
          </a:p>
        </p:txBody>
      </p:sp>
      <p:sp>
        <p:nvSpPr>
          <p:cNvPr id="23" name="22 Metin kutusu"/>
          <p:cNvSpPr txBox="1"/>
          <p:nvPr/>
        </p:nvSpPr>
        <p:spPr>
          <a:xfrm>
            <a:off x="1092441" y="2824414"/>
            <a:ext cx="2414764" cy="139268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tr-TR" sz="8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2018</a:t>
            </a:r>
            <a:endParaRPr lang="tr-TR" sz="8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24 Metin kutusu"/>
          <p:cNvSpPr txBox="1"/>
          <p:nvPr/>
        </p:nvSpPr>
        <p:spPr>
          <a:xfrm>
            <a:off x="3507205" y="2923330"/>
            <a:ext cx="5008145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tr-T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TERCİH VE YERLEŞTİRME İŞLEMLERİ</a:t>
            </a:r>
            <a:endParaRPr lang="tr-TR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028949" y="4767263"/>
            <a:ext cx="5057077" cy="273844"/>
          </a:xfrm>
        </p:spPr>
        <p:txBody>
          <a:bodyPr/>
          <a:lstStyle/>
          <a:p>
            <a:r>
              <a:rPr lang="id-ID" dirty="0" smtClean="0"/>
              <a:t>www.rehberlikservisim.com</a:t>
            </a:r>
            <a:endParaRPr lang="id-ID" dirty="0"/>
          </a:p>
        </p:txBody>
      </p:sp>
      <p:pic>
        <p:nvPicPr>
          <p:cNvPr id="9" name="Picture 2" descr="C:\Users\muhammed\Desktop\LOGOSON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082" y="267470"/>
            <a:ext cx="2585512" cy="12069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596034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Down Arrow Callout 26"/>
          <p:cNvSpPr/>
          <p:nvPr/>
        </p:nvSpPr>
        <p:spPr>
          <a:xfrm>
            <a:off x="660456" y="1477217"/>
            <a:ext cx="3681115" cy="2783019"/>
          </a:xfrm>
          <a:prstGeom prst="downArrowCallout">
            <a:avLst>
              <a:gd name="adj1" fmla="val 25000"/>
              <a:gd name="adj2" fmla="val 6698"/>
              <a:gd name="adj3" fmla="val 4369"/>
              <a:gd name="adj4" fmla="val 95631"/>
            </a:avLst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KİMLER TERCİHTE BULUNAMAYACAK?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2018 LGS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3" name="Text Placeholder 3"/>
          <p:cNvSpPr txBox="1">
            <a:spLocks/>
          </p:cNvSpPr>
          <p:nvPr/>
        </p:nvSpPr>
        <p:spPr>
          <a:xfrm>
            <a:off x="4741312" y="1765252"/>
            <a:ext cx="4151213" cy="2523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tr-TR" sz="2800" dirty="0" smtClean="0"/>
              <a:t>Özel ortaöğretim kurumlarına ve yetenek sınavı ile öğrenci alan okullara </a:t>
            </a:r>
            <a:r>
              <a:rPr lang="tr-TR" sz="2800" b="1" dirty="0" smtClean="0"/>
              <a:t>kesin kayıt işlemini </a:t>
            </a:r>
            <a:r>
              <a:rPr lang="tr-TR" sz="2800" dirty="0" smtClean="0"/>
              <a:t>tamamlamış öğrenciler,</a:t>
            </a:r>
          </a:p>
          <a:p>
            <a:r>
              <a:rPr lang="tr-TR" sz="1800" dirty="0" smtClean="0"/>
              <a:t> </a:t>
            </a:r>
            <a:r>
              <a:rPr lang="tr-TR" sz="2400" b="1" dirty="0" smtClean="0">
                <a:solidFill>
                  <a:srgbClr val="C00000"/>
                </a:solidFill>
              </a:rPr>
              <a:t>tercihte bulunamayacaktır.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2386500" y="3881451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NAKİL BAŞVURU TERCİHLERİ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LGS 2018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" name="Group 30"/>
          <p:cNvGrpSpPr/>
          <p:nvPr/>
        </p:nvGrpSpPr>
        <p:grpSpPr>
          <a:xfrm>
            <a:off x="501644" y="1016361"/>
            <a:ext cx="3013688" cy="509217"/>
            <a:chOff x="1270277" y="1165408"/>
            <a:chExt cx="3013688" cy="509217"/>
          </a:xfrm>
        </p:grpSpPr>
        <p:sp>
          <p:nvSpPr>
            <p:cNvPr id="56" name="Text Placeholder 3"/>
            <p:cNvSpPr txBox="1">
              <a:spLocks/>
            </p:cNvSpPr>
            <p:nvPr/>
          </p:nvSpPr>
          <p:spPr>
            <a:xfrm>
              <a:off x="1270277" y="1165408"/>
              <a:ext cx="2974019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noProof="0" dirty="0" smtClean="0">
                  <a:solidFill>
                    <a:schemeClr val="accent1"/>
                  </a:solidFill>
                  <a:latin typeface="+mj-lt"/>
                </a:rPr>
                <a:t>Nakiller 4 Dönemde </a:t>
              </a:r>
              <a:r>
                <a:rPr lang="tr-TR" sz="1600" b="1" dirty="0" smtClean="0">
                  <a:solidFill>
                    <a:schemeClr val="accent1"/>
                  </a:solidFill>
                  <a:latin typeface="+mj-lt"/>
                </a:rPr>
                <a:t>Y</a:t>
              </a:r>
              <a:r>
                <a:rPr lang="tr-TR" sz="1600" b="1" noProof="0" dirty="0" err="1" smtClean="0">
                  <a:solidFill>
                    <a:schemeClr val="accent1"/>
                  </a:solidFill>
                  <a:latin typeface="+mj-lt"/>
                </a:rPr>
                <a:t>apılacaktır</a:t>
              </a:r>
              <a:r>
                <a:rPr lang="tr-TR" sz="1600" b="1" noProof="0" dirty="0" smtClean="0">
                  <a:solidFill>
                    <a:schemeClr val="accent1"/>
                  </a:solidFill>
                  <a:latin typeface="+mj-lt"/>
                </a:rPr>
                <a:t>.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7" name="Text Placeholder 3"/>
            <p:cNvSpPr txBox="1">
              <a:spLocks/>
            </p:cNvSpPr>
            <p:nvPr/>
          </p:nvSpPr>
          <p:spPr>
            <a:xfrm>
              <a:off x="1270277" y="1520737"/>
              <a:ext cx="3013688" cy="15388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 defTabSz="914400">
                <a:spcBef>
                  <a:spcPct val="20000"/>
                </a:spcBef>
                <a:defRPr/>
              </a:pP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endParaRPr>
            </a:p>
          </p:txBody>
        </p:sp>
      </p:grpSp>
      <p:cxnSp>
        <p:nvCxnSpPr>
          <p:cNvPr id="86" name="Straight Line buttom"/>
          <p:cNvCxnSpPr/>
          <p:nvPr/>
        </p:nvCxnSpPr>
        <p:spPr>
          <a:xfrm flipV="1">
            <a:off x="4572000" y="1525578"/>
            <a:ext cx="0" cy="340805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3"/>
          <p:cNvGrpSpPr/>
          <p:nvPr/>
        </p:nvGrpSpPr>
        <p:grpSpPr>
          <a:xfrm>
            <a:off x="366690" y="3839104"/>
            <a:ext cx="3974882" cy="691284"/>
            <a:chOff x="5225418" y="1030857"/>
            <a:chExt cx="3364639" cy="691284"/>
          </a:xfrm>
        </p:grpSpPr>
        <p:sp>
          <p:nvSpPr>
            <p:cNvPr id="50" name="Text Placeholder 3"/>
            <p:cNvSpPr txBox="1">
              <a:spLocks/>
            </p:cNvSpPr>
            <p:nvPr/>
          </p:nvSpPr>
          <p:spPr>
            <a:xfrm>
              <a:off x="5225418" y="1030857"/>
              <a:ext cx="3364639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tr-T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Yerel Yerleştirmede Yerleşemeyenler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51" name="Text Placeholder 3"/>
            <p:cNvSpPr txBox="1">
              <a:spLocks/>
            </p:cNvSpPr>
            <p:nvPr/>
          </p:nvSpPr>
          <p:spPr>
            <a:xfrm>
              <a:off x="5225418" y="1414364"/>
              <a:ext cx="3364639" cy="307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000" dirty="0" smtClean="0"/>
                <a:t>Tercihlerine yerleşemeyen öğrenciler, yerleştirmeye esas nakil tercihlerinde </a:t>
              </a:r>
              <a:r>
                <a:rPr lang="tr-TR" sz="1000" b="1" dirty="0" smtClean="0"/>
                <a:t>ilk 2 (iki) </a:t>
              </a:r>
              <a:r>
                <a:rPr lang="tr-TR" sz="1000" dirty="0" smtClean="0"/>
                <a:t>okulu </a:t>
              </a:r>
              <a:r>
                <a:rPr lang="tr-TR" sz="1000" b="1" dirty="0" smtClean="0"/>
                <a:t>Kayıt Alanından seçmek kaydıyla en </a:t>
              </a:r>
              <a:r>
                <a:rPr lang="tr-TR" sz="1000" dirty="0" smtClean="0"/>
                <a:t>fazla 3 (üç) okul tercihinde bulunabileceklerdir. Yapılan tercihlerde aynı okul türünden en fazla </a:t>
              </a:r>
              <a:r>
                <a:rPr lang="tr-TR" sz="1000" b="1" dirty="0" smtClean="0"/>
                <a:t>2 (iki) </a:t>
              </a:r>
              <a:r>
                <a:rPr lang="tr-TR" sz="1000" dirty="0" smtClean="0"/>
                <a:t>okul seçilebilecektir.</a:t>
              </a: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424296" y="1534824"/>
            <a:ext cx="3871265" cy="806498"/>
            <a:chOff x="1270277" y="1943728"/>
            <a:chExt cx="3013688" cy="806498"/>
          </a:xfrm>
        </p:grpSpPr>
        <p:sp>
          <p:nvSpPr>
            <p:cNvPr id="67" name="Text Placeholder 3"/>
            <p:cNvSpPr txBox="1">
              <a:spLocks/>
            </p:cNvSpPr>
            <p:nvPr/>
          </p:nvSpPr>
          <p:spPr>
            <a:xfrm>
              <a:off x="1270277" y="1943728"/>
              <a:ext cx="729752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tr-T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3 Tercih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68" name="Text Placeholder 3"/>
            <p:cNvSpPr txBox="1">
              <a:spLocks/>
            </p:cNvSpPr>
            <p:nvPr/>
          </p:nvSpPr>
          <p:spPr>
            <a:xfrm>
              <a:off x="1270277" y="2288561"/>
              <a:ext cx="3013688" cy="46166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000" dirty="0" smtClean="0"/>
                <a:t>Her dönemde; Merkezî Sınav Puanı ile öğrenci alan okullar için en fazla 3 (üç), yerel yerleştirmeyle öğrenci alan okullar için en fazla 3 (üç), pansiyonlu okullar için de en fazla 3 (üç) okul tercihi yapılabilecektir.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endParaRPr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366688" y="2629357"/>
            <a:ext cx="4109839" cy="806498"/>
            <a:chOff x="1270277" y="2865439"/>
            <a:chExt cx="3013688" cy="806498"/>
          </a:xfrm>
        </p:grpSpPr>
        <p:sp>
          <p:nvSpPr>
            <p:cNvPr id="75" name="Text Placeholder 3"/>
            <p:cNvSpPr txBox="1">
              <a:spLocks/>
            </p:cNvSpPr>
            <p:nvPr/>
          </p:nvSpPr>
          <p:spPr>
            <a:xfrm>
              <a:off x="1270277" y="2865439"/>
              <a:ext cx="2409663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noProof="0" dirty="0" smtClean="0">
                  <a:solidFill>
                    <a:schemeClr val="accent3"/>
                  </a:solidFill>
                  <a:latin typeface="+mj-lt"/>
                </a:rPr>
                <a:t>Yerel Yerleştirmede Yerleşenler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76" name="Text Placeholder 3"/>
            <p:cNvSpPr txBox="1">
              <a:spLocks/>
            </p:cNvSpPr>
            <p:nvPr/>
          </p:nvSpPr>
          <p:spPr>
            <a:xfrm>
              <a:off x="1270277" y="3210272"/>
              <a:ext cx="3013688" cy="46166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000" dirty="0" smtClean="0"/>
                <a:t>Yerel yerleştirme ile öğrenci alan okullara tercihte bulunan ve ilk yerleştirmede tercihine yerleşen öğrencilerin, yerleştirmeye esas nakil tercih dönemlerinde Kayıt Alanından okul  ve farklı tür tercih etme zorunluluğu bulunmayacaktır.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endParaRPr>
            </a:p>
          </p:txBody>
        </p:sp>
      </p:grpSp>
      <p:grpSp>
        <p:nvGrpSpPr>
          <p:cNvPr id="32" name="Group 35"/>
          <p:cNvGrpSpPr/>
          <p:nvPr/>
        </p:nvGrpSpPr>
        <p:grpSpPr>
          <a:xfrm>
            <a:off x="4860035" y="1995680"/>
            <a:ext cx="4283965" cy="638723"/>
            <a:chOff x="5225418" y="2956271"/>
            <a:chExt cx="3094422" cy="638723"/>
          </a:xfrm>
        </p:grpSpPr>
        <p:sp>
          <p:nvSpPr>
            <p:cNvPr id="33" name="Text Placeholder 3"/>
            <p:cNvSpPr txBox="1">
              <a:spLocks/>
            </p:cNvSpPr>
            <p:nvPr/>
          </p:nvSpPr>
          <p:spPr>
            <a:xfrm>
              <a:off x="5225418" y="2956271"/>
              <a:ext cx="1391735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tr-T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Özel</a:t>
              </a:r>
              <a:r>
                <a:rPr kumimoji="0" lang="tr-TR" sz="1600" b="1" i="0" u="none" strike="noStrike" kern="1200" cap="none" spc="0" normalizeH="0" noProof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Okullara Nakiller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4" name="Text Placeholder 3"/>
            <p:cNvSpPr txBox="1">
              <a:spLocks/>
            </p:cNvSpPr>
            <p:nvPr/>
          </p:nvSpPr>
          <p:spPr>
            <a:xfrm>
              <a:off x="5225418" y="3287217"/>
              <a:ext cx="3094422" cy="307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000" dirty="0" smtClean="0"/>
                <a:t>Yerleştirmeye esas nakil tercih başvurularının alınması sürecinde </a:t>
              </a:r>
              <a:r>
                <a:rPr lang="tr-TR" sz="1000" b="1" dirty="0" smtClean="0"/>
                <a:t>özel ortaöğretim</a:t>
              </a:r>
            </a:p>
            <a:p>
              <a:pPr algn="just"/>
              <a:r>
                <a:rPr lang="tr-TR" sz="1000" b="1" dirty="0" smtClean="0"/>
                <a:t>kurumlarına kayıt ve nakil işlemleri yapılabilecektir.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endParaRP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4860035" y="3189634"/>
            <a:ext cx="4131565" cy="707077"/>
            <a:chOff x="5225418" y="3503470"/>
            <a:chExt cx="3094422" cy="707077"/>
          </a:xfrm>
        </p:grpSpPr>
        <p:sp>
          <p:nvSpPr>
            <p:cNvPr id="36" name="Text Placeholder 3"/>
            <p:cNvSpPr txBox="1">
              <a:spLocks/>
            </p:cNvSpPr>
            <p:nvPr/>
          </p:nvSpPr>
          <p:spPr>
            <a:xfrm>
              <a:off x="5225418" y="3503470"/>
              <a:ext cx="1618695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dirty="0" smtClean="0">
                  <a:solidFill>
                    <a:srgbClr val="319EAD"/>
                  </a:solidFill>
                  <a:latin typeface="+mj-lt"/>
                </a:rPr>
                <a:t>Boş Kontenjan Şartı Yok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9EAD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7" name="Text Placeholder 3"/>
            <p:cNvSpPr txBox="1">
              <a:spLocks/>
            </p:cNvSpPr>
            <p:nvPr/>
          </p:nvSpPr>
          <p:spPr>
            <a:xfrm>
              <a:off x="5225418" y="3748882"/>
              <a:ext cx="3094422" cy="461665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000" dirty="0" smtClean="0"/>
                <a:t>Yerleştirmeye esas nakil başvuruları, tercih edilecek okulun boş kontenjanın  bakılmaksızın herhangi bir ortaokul veya imam hatip ortaokulu müdürlüğüne başvurarak yapılabilecektir.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endParaRPr>
            </a:p>
          </p:txBody>
        </p:sp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Down Arrow Callout 26"/>
          <p:cNvSpPr/>
          <p:nvPr/>
        </p:nvSpPr>
        <p:spPr>
          <a:xfrm>
            <a:off x="660456" y="1477217"/>
            <a:ext cx="3681115" cy="2783019"/>
          </a:xfrm>
          <a:prstGeom prst="downArrowCallout">
            <a:avLst>
              <a:gd name="adj1" fmla="val 25000"/>
              <a:gd name="adj2" fmla="val 6698"/>
              <a:gd name="adj3" fmla="val 4369"/>
              <a:gd name="adj4" fmla="val 95631"/>
            </a:avLst>
          </a:prstGeom>
          <a:blipFill>
            <a:blip r:embed="rId3" cstate="print"/>
            <a:stretch>
              <a:fillRect/>
            </a:stretch>
          </a:blip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TERCİH YAPMAYAN ÖĞRENCİELER?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2018 LGS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3" name="Text Placeholder 3"/>
          <p:cNvSpPr txBox="1">
            <a:spLocks/>
          </p:cNvSpPr>
          <p:nvPr/>
        </p:nvSpPr>
        <p:spPr>
          <a:xfrm>
            <a:off x="4741312" y="1765252"/>
            <a:ext cx="4151213" cy="258532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tr-TR" sz="2800" dirty="0" smtClean="0"/>
              <a:t>Tercih yapmayan veya tercihleri doğrultusunda hiçbir tercihine yerleşemeyen öğrenciler</a:t>
            </a:r>
            <a:r>
              <a:rPr lang="tr-TR" sz="2800" b="1" dirty="0" smtClean="0">
                <a:solidFill>
                  <a:srgbClr val="FF0000"/>
                </a:solidFill>
              </a:rPr>
              <a:t>, “Açık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Öğretim Kurumlarına” </a:t>
            </a:r>
            <a:r>
              <a:rPr lang="tr-TR" sz="2800" dirty="0" smtClean="0"/>
              <a:t>yönlendirilecektir.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2386500" y="3881451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OKUL KAYITLARI NASIL OLACAK?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2018 LGS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3" name="Text Placeholder 3"/>
          <p:cNvSpPr txBox="1">
            <a:spLocks/>
          </p:cNvSpPr>
          <p:nvPr/>
        </p:nvSpPr>
        <p:spPr>
          <a:xfrm>
            <a:off x="3707895" y="1727054"/>
            <a:ext cx="4723774" cy="23391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tr-TR" sz="2800" dirty="0" smtClean="0"/>
              <a:t>Öğrencilerin okullara kayıtları –(</a:t>
            </a:r>
            <a:r>
              <a:rPr lang="tr-TR" sz="2400" dirty="0" smtClean="0"/>
              <a:t>açık liseler ile yetenek</a:t>
            </a:r>
          </a:p>
          <a:p>
            <a:r>
              <a:rPr lang="tr-TR" sz="2400" dirty="0" smtClean="0"/>
              <a:t>sınavıyla öğrenci alan okullar hariç) </a:t>
            </a:r>
            <a:r>
              <a:rPr lang="tr-TR" sz="2800" dirty="0" smtClean="0"/>
              <a:t>sistem tarafından </a:t>
            </a:r>
            <a:r>
              <a:rPr lang="tr-TR" sz="4400" dirty="0" smtClean="0">
                <a:solidFill>
                  <a:schemeClr val="bg1"/>
                </a:solidFill>
              </a:rPr>
              <a:t>otomatik</a:t>
            </a:r>
            <a:r>
              <a:rPr lang="tr-TR" sz="3600" dirty="0" smtClean="0"/>
              <a:t> </a:t>
            </a:r>
            <a:r>
              <a:rPr lang="tr-TR" sz="2800" dirty="0" smtClean="0"/>
              <a:t>olarak yapılacaktır.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2386500" y="3881451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muhammed\Desktop\alert-icon-red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299" y="1874850"/>
            <a:ext cx="2006601" cy="2006601"/>
          </a:xfrm>
          <a:prstGeom prst="rect">
            <a:avLst/>
          </a:prstGeom>
          <a:noFill/>
        </p:spPr>
      </p:pic>
      <p:sp>
        <p:nvSpPr>
          <p:cNvPr id="9" name="16 Altbilgi Yer Tutucusu"/>
          <p:cNvSpPr txBox="1">
            <a:spLocks/>
          </p:cNvSpPr>
          <p:nvPr/>
        </p:nvSpPr>
        <p:spPr>
          <a:xfrm>
            <a:off x="0" y="4699224"/>
            <a:ext cx="9143999" cy="42462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www.rehberlikservisim.com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71157" y="267471"/>
            <a:ext cx="5638800" cy="353524"/>
          </a:xfrm>
        </p:spPr>
        <p:txBody>
          <a:bodyPr>
            <a:noAutofit/>
          </a:bodyPr>
          <a:lstStyle/>
          <a:p>
            <a:r>
              <a:rPr lang="tr-TR" sz="2800" dirty="0" smtClean="0"/>
              <a:t>ÖZEL EĞİTİM İHTİYACI OLAN ÖĞRENCİLER?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2018 LGS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3" name="Text Placeholder 3"/>
          <p:cNvSpPr txBox="1">
            <a:spLocks/>
          </p:cNvSpPr>
          <p:nvPr/>
        </p:nvSpPr>
        <p:spPr>
          <a:xfrm>
            <a:off x="3189432" y="1252126"/>
            <a:ext cx="5242237" cy="27699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/>
            <a:r>
              <a:rPr lang="tr-TR" sz="1800" dirty="0" smtClean="0"/>
              <a:t>Özel </a:t>
            </a:r>
            <a:r>
              <a:rPr lang="tr-TR" sz="1800" dirty="0" smtClean="0">
                <a:solidFill>
                  <a:schemeClr val="tx1"/>
                </a:solidFill>
              </a:rPr>
              <a:t>eğitim ihtiyacı olan öğrenciler, geçerli </a:t>
            </a:r>
            <a:r>
              <a:rPr lang="tr-TR" sz="1800" b="1" dirty="0" smtClean="0">
                <a:solidFill>
                  <a:schemeClr val="tx1"/>
                </a:solidFill>
              </a:rPr>
              <a:t>“Engelli Sağlık Kurulu Raporu” </a:t>
            </a:r>
            <a:r>
              <a:rPr lang="tr-TR" sz="1800" dirty="0" smtClean="0">
                <a:solidFill>
                  <a:schemeClr val="tx1"/>
                </a:solidFill>
              </a:rPr>
              <a:t>ve Ortaöğretim</a:t>
            </a:r>
          </a:p>
          <a:p>
            <a:pPr algn="l"/>
            <a:r>
              <a:rPr lang="tr-TR" sz="1800" dirty="0" smtClean="0">
                <a:solidFill>
                  <a:schemeClr val="tx1"/>
                </a:solidFill>
              </a:rPr>
              <a:t>kademesine yönelik </a:t>
            </a:r>
            <a:r>
              <a:rPr lang="tr-TR" sz="1800" b="1" dirty="0" smtClean="0">
                <a:solidFill>
                  <a:schemeClr val="tx1"/>
                </a:solidFill>
              </a:rPr>
              <a:t>“Özel Eğitim Değerlendirme Kurulu Raporu”</a:t>
            </a:r>
            <a:r>
              <a:rPr lang="tr-TR" sz="1800" dirty="0" smtClean="0">
                <a:solidFill>
                  <a:schemeClr val="tx1"/>
                </a:solidFill>
              </a:rPr>
              <a:t> </a:t>
            </a:r>
            <a:r>
              <a:rPr lang="tr-TR" sz="1800" dirty="0" smtClean="0"/>
              <a:t>doğrultusunda ikamet</a:t>
            </a:r>
          </a:p>
          <a:p>
            <a:pPr algn="l"/>
            <a:r>
              <a:rPr lang="tr-TR" sz="1800" dirty="0" smtClean="0"/>
              <a:t>adresleri, engel durumu ve özellikleri dikkate alınarak yerel yerleştirme ile öğrenci alan okullara</a:t>
            </a:r>
          </a:p>
          <a:p>
            <a:pPr algn="l"/>
            <a:r>
              <a:rPr lang="tr-TR" sz="1800" dirty="0" smtClean="0"/>
              <a:t>ilgili mevzuat çerçevesinde her bir şubede iki öğrenciyi geçmeyecek şekilde </a:t>
            </a:r>
            <a:r>
              <a:rPr lang="tr-TR" sz="1800" b="1" dirty="0" smtClean="0">
                <a:solidFill>
                  <a:srgbClr val="FF3F3F"/>
                </a:solidFill>
              </a:rPr>
              <a:t>10-14 Eylül</a:t>
            </a:r>
          </a:p>
          <a:p>
            <a:pPr algn="l"/>
            <a:r>
              <a:rPr lang="tr-TR" sz="1600" b="1" dirty="0" smtClean="0">
                <a:solidFill>
                  <a:srgbClr val="FF3F3F"/>
                </a:solidFill>
              </a:rPr>
              <a:t>tarihlerinde il/ilçe öğrenci yerleştirme ve nakil komisyonu kararı ile yerleştirilecektir.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3F3F"/>
              </a:solidFill>
              <a:effectLst/>
              <a:uLnTx/>
              <a:uFillTx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2386500" y="3881451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muhammed\Desktop\alert-icon-red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584" y="1822859"/>
            <a:ext cx="1943378" cy="1943378"/>
          </a:xfrm>
          <a:prstGeom prst="rect">
            <a:avLst/>
          </a:prstGeom>
          <a:noFill/>
        </p:spPr>
      </p:pic>
      <p:sp>
        <p:nvSpPr>
          <p:cNvPr id="9" name="16 Altbilgi Yer Tutucusu"/>
          <p:cNvSpPr txBox="1">
            <a:spLocks/>
          </p:cNvSpPr>
          <p:nvPr/>
        </p:nvSpPr>
        <p:spPr>
          <a:xfrm>
            <a:off x="0" y="4699224"/>
            <a:ext cx="9143999" cy="42462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www.rehberlikservisim.com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71157" y="267471"/>
            <a:ext cx="5638800" cy="353524"/>
          </a:xfrm>
        </p:spPr>
        <p:txBody>
          <a:bodyPr>
            <a:noAutofit/>
          </a:bodyPr>
          <a:lstStyle/>
          <a:p>
            <a:r>
              <a:rPr lang="tr-TR" sz="2800" dirty="0" smtClean="0"/>
              <a:t>MESLEKİ EĞİTİM MERKEZLERİ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2018 LGS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3" name="Text Placeholder 3"/>
          <p:cNvSpPr txBox="1">
            <a:spLocks/>
          </p:cNvSpPr>
          <p:nvPr/>
        </p:nvSpPr>
        <p:spPr>
          <a:xfrm>
            <a:off x="3016611" y="1727015"/>
            <a:ext cx="5242237" cy="21544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tr-TR" sz="2800" dirty="0" smtClean="0"/>
              <a:t>Öğrenciler, ayrıca istemeleri hâlinde yerleştirmeye esas 4’üncü nakil başvuru döneminde</a:t>
            </a:r>
          </a:p>
          <a:p>
            <a:r>
              <a:rPr lang="tr-TR" sz="2800" dirty="0" smtClean="0"/>
              <a:t>“Meslekî Eğitim Merkezleri”ni de tercih edebileceklerdir.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3F3F"/>
              </a:solidFill>
              <a:effectLst/>
              <a:uLnTx/>
              <a:uFillTx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2386500" y="3881451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16 Altbilgi Yer Tutucusu"/>
          <p:cNvSpPr txBox="1">
            <a:spLocks/>
          </p:cNvSpPr>
          <p:nvPr/>
        </p:nvSpPr>
        <p:spPr>
          <a:xfrm>
            <a:off x="0" y="4699224"/>
            <a:ext cx="9143999" cy="42462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www.rehberlikservisim.com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 descr="C:\Users\muhammed\Desktop\usta-bu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10" y="1284579"/>
            <a:ext cx="1676400" cy="28670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5"/>
          <p:cNvSpPr>
            <a:spLocks/>
          </p:cNvSpPr>
          <p:nvPr/>
        </p:nvSpPr>
        <p:spPr bwMode="auto">
          <a:xfrm>
            <a:off x="0" y="3443289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726532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0" y="2000066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269207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3" name="TextBox 23"/>
          <p:cNvSpPr txBox="1"/>
          <p:nvPr/>
        </p:nvSpPr>
        <p:spPr>
          <a:xfrm>
            <a:off x="251475" y="1761776"/>
            <a:ext cx="3288887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Sunumumuz Bitmiştir. 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251475" y="2483295"/>
            <a:ext cx="4320525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Dinlediğiniz İçin Teşekkürler.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822257" y="3219696"/>
            <a:ext cx="392256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Muhammet YAVUZ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597117" y="3936452"/>
            <a:ext cx="5105864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2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16</a:t>
            </a:fld>
            <a:endParaRPr lang="id-ID"/>
          </a:p>
        </p:txBody>
      </p:sp>
      <p:pic>
        <p:nvPicPr>
          <p:cNvPr id="1026" name="Picture 2" descr="C:\Users\muhammed\Desktop\LOGOSON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5677" y="1758030"/>
            <a:ext cx="3107412" cy="1450530"/>
          </a:xfrm>
          <a:prstGeom prst="rect">
            <a:avLst/>
          </a:prstGeom>
          <a:noFill/>
        </p:spPr>
      </p:pic>
      <p:sp>
        <p:nvSpPr>
          <p:cNvPr id="12" name="11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95496675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Yuvarlatılmış Dikdörtgen"/>
          <p:cNvSpPr/>
          <p:nvPr/>
        </p:nvSpPr>
        <p:spPr>
          <a:xfrm>
            <a:off x="-1" y="-78172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>
          <a:xfrm>
            <a:off x="2395587" y="998241"/>
            <a:ext cx="6612152" cy="691603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</a:rPr>
              <a:t>Özel Okul ve Yetenek Sınavıyla Öğrenci Alan Okulların İş ve İşlemlerinin ve Kayıtlarının Tamamlanması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597117" y="998241"/>
            <a:ext cx="1440175" cy="508839"/>
          </a:xfrm>
        </p:spPr>
        <p:txBody>
          <a:bodyPr/>
          <a:lstStyle/>
          <a:p>
            <a:r>
              <a:rPr lang="tr-TR" dirty="0" smtClean="0"/>
              <a:t>27 Haziran-</a:t>
            </a:r>
          </a:p>
          <a:p>
            <a:r>
              <a:rPr lang="tr-TR" dirty="0" smtClean="0"/>
              <a:t>13 Temmuz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16505" y="139250"/>
            <a:ext cx="8403199" cy="531469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TERCİH VE YERLEŞTİRME İŞLEMLERİ SINAV TAKVİMİ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597117" y="1910851"/>
            <a:ext cx="1440175" cy="508839"/>
          </a:xfrm>
        </p:spPr>
        <p:txBody>
          <a:bodyPr/>
          <a:lstStyle/>
          <a:p>
            <a:r>
              <a:rPr lang="tr-TR" dirty="0" smtClean="0"/>
              <a:t>02-13 Temmuz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597117" y="2905360"/>
            <a:ext cx="1440175" cy="508839"/>
          </a:xfrm>
        </p:spPr>
        <p:txBody>
          <a:bodyPr/>
          <a:lstStyle/>
          <a:p>
            <a:r>
              <a:rPr lang="tr-TR" sz="1800" dirty="0" smtClean="0"/>
              <a:t>30 Temmuz</a:t>
            </a:r>
            <a:endParaRPr lang="en-US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1"/>
          </p:nvPr>
        </p:nvSpPr>
        <p:spPr>
          <a:xfrm>
            <a:off x="597117" y="3902738"/>
            <a:ext cx="1440175" cy="508839"/>
          </a:xfrm>
        </p:spPr>
        <p:txBody>
          <a:bodyPr/>
          <a:lstStyle/>
          <a:p>
            <a:r>
              <a:rPr lang="tr-TR" sz="1800" dirty="0" smtClean="0">
                <a:ea typeface="FontAwesome"/>
                <a:sym typeface="FontAwesome"/>
              </a:rPr>
              <a:t>06 Ağustos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2"/>
          </p:nvPr>
        </p:nvSpPr>
        <p:spPr>
          <a:xfrm>
            <a:off x="2395587" y="2087553"/>
            <a:ext cx="6479631" cy="253769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</a:rPr>
              <a:t>Tercihlerin Alınması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2395587" y="2970796"/>
            <a:ext cx="6479631" cy="253769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</a:rPr>
              <a:t>Yerleştirme Sonuçlarının ve Boş Kontenjanların İlan Edilmesi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6"/>
          </p:nvPr>
        </p:nvSpPr>
        <p:spPr>
          <a:xfrm>
            <a:off x="2395587" y="4069532"/>
            <a:ext cx="6479631" cy="253769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</a:rPr>
              <a:t>Nakil İşlemleri Sürecinin Başlaması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16 Altbilgi Yer Tutucusu"/>
          <p:cNvSpPr txBox="1">
            <a:spLocks/>
          </p:cNvSpPr>
          <p:nvPr/>
        </p:nvSpPr>
        <p:spPr>
          <a:xfrm>
            <a:off x="0" y="4699224"/>
            <a:ext cx="9143999" cy="42462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www.rehberlikservisim.com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06769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827545" y="4446555"/>
            <a:ext cx="7719338" cy="40345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71" name="170 Yuvarlatılmış Dikdörtgen"/>
          <p:cNvSpPr/>
          <p:nvPr/>
        </p:nvSpPr>
        <p:spPr>
          <a:xfrm>
            <a:off x="-1" y="-20565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135967"/>
            <a:ext cx="7886700" cy="707573"/>
          </a:xfrm>
        </p:spPr>
        <p:txBody>
          <a:bodyPr/>
          <a:lstStyle/>
          <a:p>
            <a:r>
              <a:rPr lang="tr-TR" sz="2800" b="1" dirty="0" smtClean="0"/>
              <a:t>TERCİHLER NASIL YAPILACAK?</a:t>
            </a:r>
            <a:endParaRPr lang="id-ID" sz="2800" dirty="0"/>
          </a:p>
        </p:txBody>
      </p:sp>
      <p:sp>
        <p:nvSpPr>
          <p:cNvPr id="73" name="Freeform 10"/>
          <p:cNvSpPr>
            <a:spLocks/>
          </p:cNvSpPr>
          <p:nvPr/>
        </p:nvSpPr>
        <p:spPr bwMode="auto">
          <a:xfrm>
            <a:off x="4586009" y="1174815"/>
            <a:ext cx="1554783" cy="3271740"/>
          </a:xfrm>
          <a:custGeom>
            <a:avLst/>
            <a:gdLst>
              <a:gd name="T0" fmla="*/ 347 w 351"/>
              <a:gd name="T1" fmla="*/ 360 h 738"/>
              <a:gd name="T2" fmla="*/ 294 w 351"/>
              <a:gd name="T3" fmla="*/ 195 h 738"/>
              <a:gd name="T4" fmla="*/ 292 w 351"/>
              <a:gd name="T5" fmla="*/ 192 h 738"/>
              <a:gd name="T6" fmla="*/ 207 w 351"/>
              <a:gd name="T7" fmla="*/ 126 h 738"/>
              <a:gd name="T8" fmla="*/ 207 w 351"/>
              <a:gd name="T9" fmla="*/ 126 h 738"/>
              <a:gd name="T10" fmla="*/ 243 w 351"/>
              <a:gd name="T11" fmla="*/ 67 h 738"/>
              <a:gd name="T12" fmla="*/ 176 w 351"/>
              <a:gd name="T13" fmla="*/ 0 h 738"/>
              <a:gd name="T14" fmla="*/ 109 w 351"/>
              <a:gd name="T15" fmla="*/ 67 h 738"/>
              <a:gd name="T16" fmla="*/ 145 w 351"/>
              <a:gd name="T17" fmla="*/ 126 h 738"/>
              <a:gd name="T18" fmla="*/ 144 w 351"/>
              <a:gd name="T19" fmla="*/ 126 h 738"/>
              <a:gd name="T20" fmla="*/ 59 w 351"/>
              <a:gd name="T21" fmla="*/ 192 h 738"/>
              <a:gd name="T22" fmla="*/ 58 w 351"/>
              <a:gd name="T23" fmla="*/ 195 h 738"/>
              <a:gd name="T24" fmla="*/ 5 w 351"/>
              <a:gd name="T25" fmla="*/ 360 h 738"/>
              <a:gd name="T26" fmla="*/ 21 w 351"/>
              <a:gd name="T27" fmla="*/ 394 h 738"/>
              <a:gd name="T28" fmla="*/ 55 w 351"/>
              <a:gd name="T29" fmla="*/ 377 h 738"/>
              <a:gd name="T30" fmla="*/ 106 w 351"/>
              <a:gd name="T31" fmla="*/ 218 h 738"/>
              <a:gd name="T32" fmla="*/ 118 w 351"/>
              <a:gd name="T33" fmla="*/ 218 h 738"/>
              <a:gd name="T34" fmla="*/ 31 w 351"/>
              <a:gd name="T35" fmla="*/ 491 h 738"/>
              <a:gd name="T36" fmla="*/ 102 w 351"/>
              <a:gd name="T37" fmla="*/ 491 h 738"/>
              <a:gd name="T38" fmla="*/ 102 w 351"/>
              <a:gd name="T39" fmla="*/ 707 h 738"/>
              <a:gd name="T40" fmla="*/ 133 w 351"/>
              <a:gd name="T41" fmla="*/ 738 h 738"/>
              <a:gd name="T42" fmla="*/ 164 w 351"/>
              <a:gd name="T43" fmla="*/ 707 h 738"/>
              <a:gd name="T44" fmla="*/ 164 w 351"/>
              <a:gd name="T45" fmla="*/ 491 h 738"/>
              <a:gd name="T46" fmla="*/ 187 w 351"/>
              <a:gd name="T47" fmla="*/ 491 h 738"/>
              <a:gd name="T48" fmla="*/ 187 w 351"/>
              <a:gd name="T49" fmla="*/ 707 h 738"/>
              <a:gd name="T50" fmla="*/ 218 w 351"/>
              <a:gd name="T51" fmla="*/ 738 h 738"/>
              <a:gd name="T52" fmla="*/ 250 w 351"/>
              <a:gd name="T53" fmla="*/ 707 h 738"/>
              <a:gd name="T54" fmla="*/ 250 w 351"/>
              <a:gd name="T55" fmla="*/ 491 h 738"/>
              <a:gd name="T56" fmla="*/ 321 w 351"/>
              <a:gd name="T57" fmla="*/ 491 h 738"/>
              <a:gd name="T58" fmla="*/ 234 w 351"/>
              <a:gd name="T59" fmla="*/ 218 h 738"/>
              <a:gd name="T60" fmla="*/ 246 w 351"/>
              <a:gd name="T61" fmla="*/ 218 h 738"/>
              <a:gd name="T62" fmla="*/ 297 w 351"/>
              <a:gd name="T63" fmla="*/ 377 h 738"/>
              <a:gd name="T64" fmla="*/ 330 w 351"/>
              <a:gd name="T65" fmla="*/ 394 h 738"/>
              <a:gd name="T66" fmla="*/ 347 w 351"/>
              <a:gd name="T67" fmla="*/ 360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1" h="738">
                <a:moveTo>
                  <a:pt x="347" y="360"/>
                </a:moveTo>
                <a:cubicBezTo>
                  <a:pt x="294" y="195"/>
                  <a:pt x="294" y="195"/>
                  <a:pt x="294" y="195"/>
                </a:cubicBezTo>
                <a:cubicBezTo>
                  <a:pt x="293" y="194"/>
                  <a:pt x="293" y="193"/>
                  <a:pt x="292" y="192"/>
                </a:cubicBezTo>
                <a:cubicBezTo>
                  <a:pt x="271" y="139"/>
                  <a:pt x="224" y="126"/>
                  <a:pt x="207" y="126"/>
                </a:cubicBezTo>
                <a:cubicBezTo>
                  <a:pt x="207" y="126"/>
                  <a:pt x="207" y="126"/>
                  <a:pt x="207" y="126"/>
                </a:cubicBezTo>
                <a:cubicBezTo>
                  <a:pt x="228" y="115"/>
                  <a:pt x="243" y="93"/>
                  <a:pt x="243" y="67"/>
                </a:cubicBezTo>
                <a:cubicBezTo>
                  <a:pt x="243" y="30"/>
                  <a:pt x="213" y="0"/>
                  <a:pt x="176" y="0"/>
                </a:cubicBezTo>
                <a:cubicBezTo>
                  <a:pt x="139" y="0"/>
                  <a:pt x="109" y="30"/>
                  <a:pt x="109" y="67"/>
                </a:cubicBezTo>
                <a:cubicBezTo>
                  <a:pt x="109" y="93"/>
                  <a:pt x="124" y="115"/>
                  <a:pt x="145" y="126"/>
                </a:cubicBezTo>
                <a:cubicBezTo>
                  <a:pt x="145" y="126"/>
                  <a:pt x="144" y="126"/>
                  <a:pt x="144" y="126"/>
                </a:cubicBezTo>
                <a:cubicBezTo>
                  <a:pt x="127" y="126"/>
                  <a:pt x="80" y="139"/>
                  <a:pt x="59" y="192"/>
                </a:cubicBezTo>
                <a:cubicBezTo>
                  <a:pt x="59" y="193"/>
                  <a:pt x="58" y="194"/>
                  <a:pt x="58" y="195"/>
                </a:cubicBezTo>
                <a:cubicBezTo>
                  <a:pt x="5" y="360"/>
                  <a:pt x="5" y="360"/>
                  <a:pt x="5" y="360"/>
                </a:cubicBezTo>
                <a:cubicBezTo>
                  <a:pt x="0" y="374"/>
                  <a:pt x="8" y="389"/>
                  <a:pt x="21" y="394"/>
                </a:cubicBezTo>
                <a:cubicBezTo>
                  <a:pt x="35" y="398"/>
                  <a:pt x="50" y="391"/>
                  <a:pt x="55" y="377"/>
                </a:cubicBezTo>
                <a:cubicBezTo>
                  <a:pt x="106" y="218"/>
                  <a:pt x="106" y="218"/>
                  <a:pt x="106" y="218"/>
                </a:cubicBezTo>
                <a:cubicBezTo>
                  <a:pt x="118" y="218"/>
                  <a:pt x="118" y="218"/>
                  <a:pt x="118" y="218"/>
                </a:cubicBezTo>
                <a:cubicBezTo>
                  <a:pt x="31" y="491"/>
                  <a:pt x="31" y="491"/>
                  <a:pt x="31" y="491"/>
                </a:cubicBezTo>
                <a:cubicBezTo>
                  <a:pt x="102" y="491"/>
                  <a:pt x="102" y="491"/>
                  <a:pt x="102" y="491"/>
                </a:cubicBezTo>
                <a:cubicBezTo>
                  <a:pt x="102" y="707"/>
                  <a:pt x="102" y="707"/>
                  <a:pt x="102" y="707"/>
                </a:cubicBezTo>
                <a:cubicBezTo>
                  <a:pt x="102" y="724"/>
                  <a:pt x="116" y="738"/>
                  <a:pt x="133" y="738"/>
                </a:cubicBezTo>
                <a:cubicBezTo>
                  <a:pt x="150" y="738"/>
                  <a:pt x="164" y="724"/>
                  <a:pt x="164" y="707"/>
                </a:cubicBezTo>
                <a:cubicBezTo>
                  <a:pt x="164" y="491"/>
                  <a:pt x="164" y="491"/>
                  <a:pt x="164" y="491"/>
                </a:cubicBezTo>
                <a:cubicBezTo>
                  <a:pt x="187" y="491"/>
                  <a:pt x="187" y="491"/>
                  <a:pt x="187" y="491"/>
                </a:cubicBezTo>
                <a:cubicBezTo>
                  <a:pt x="187" y="707"/>
                  <a:pt x="187" y="707"/>
                  <a:pt x="187" y="707"/>
                </a:cubicBezTo>
                <a:cubicBezTo>
                  <a:pt x="187" y="724"/>
                  <a:pt x="201" y="738"/>
                  <a:pt x="218" y="738"/>
                </a:cubicBezTo>
                <a:cubicBezTo>
                  <a:pt x="236" y="738"/>
                  <a:pt x="250" y="724"/>
                  <a:pt x="250" y="707"/>
                </a:cubicBezTo>
                <a:cubicBezTo>
                  <a:pt x="250" y="491"/>
                  <a:pt x="250" y="491"/>
                  <a:pt x="250" y="491"/>
                </a:cubicBezTo>
                <a:cubicBezTo>
                  <a:pt x="321" y="491"/>
                  <a:pt x="321" y="491"/>
                  <a:pt x="321" y="491"/>
                </a:cubicBezTo>
                <a:cubicBezTo>
                  <a:pt x="234" y="218"/>
                  <a:pt x="234" y="218"/>
                  <a:pt x="234" y="218"/>
                </a:cubicBezTo>
                <a:cubicBezTo>
                  <a:pt x="246" y="218"/>
                  <a:pt x="246" y="218"/>
                  <a:pt x="246" y="218"/>
                </a:cubicBezTo>
                <a:cubicBezTo>
                  <a:pt x="297" y="377"/>
                  <a:pt x="297" y="377"/>
                  <a:pt x="297" y="377"/>
                </a:cubicBezTo>
                <a:cubicBezTo>
                  <a:pt x="301" y="391"/>
                  <a:pt x="316" y="398"/>
                  <a:pt x="330" y="394"/>
                </a:cubicBezTo>
                <a:cubicBezTo>
                  <a:pt x="344" y="389"/>
                  <a:pt x="351" y="374"/>
                  <a:pt x="347" y="36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114300" dist="635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7" name="Freeform 11"/>
          <p:cNvSpPr>
            <a:spLocks/>
          </p:cNvSpPr>
          <p:nvPr/>
        </p:nvSpPr>
        <p:spPr bwMode="auto">
          <a:xfrm>
            <a:off x="3093827" y="1174815"/>
            <a:ext cx="1391122" cy="3285130"/>
          </a:xfrm>
          <a:custGeom>
            <a:avLst/>
            <a:gdLst>
              <a:gd name="T0" fmla="*/ 314 w 314"/>
              <a:gd name="T1" fmla="*/ 219 h 741"/>
              <a:gd name="T2" fmla="*/ 223 w 314"/>
              <a:gd name="T3" fmla="*/ 128 h 741"/>
              <a:gd name="T4" fmla="*/ 185 w 314"/>
              <a:gd name="T5" fmla="*/ 128 h 741"/>
              <a:gd name="T6" fmla="*/ 224 w 314"/>
              <a:gd name="T7" fmla="*/ 67 h 741"/>
              <a:gd name="T8" fmla="*/ 157 w 314"/>
              <a:gd name="T9" fmla="*/ 0 h 741"/>
              <a:gd name="T10" fmla="*/ 89 w 314"/>
              <a:gd name="T11" fmla="*/ 67 h 741"/>
              <a:gd name="T12" fmla="*/ 129 w 314"/>
              <a:gd name="T13" fmla="*/ 128 h 741"/>
              <a:gd name="T14" fmla="*/ 127 w 314"/>
              <a:gd name="T15" fmla="*/ 128 h 741"/>
              <a:gd name="T16" fmla="*/ 90 w 314"/>
              <a:gd name="T17" fmla="*/ 128 h 741"/>
              <a:gd name="T18" fmla="*/ 0 w 314"/>
              <a:gd name="T19" fmla="*/ 219 h 741"/>
              <a:gd name="T20" fmla="*/ 0 w 314"/>
              <a:gd name="T21" fmla="*/ 219 h 741"/>
              <a:gd name="T22" fmla="*/ 0 w 314"/>
              <a:gd name="T23" fmla="*/ 397 h 741"/>
              <a:gd name="T24" fmla="*/ 29 w 314"/>
              <a:gd name="T25" fmla="*/ 426 h 741"/>
              <a:gd name="T26" fmla="*/ 58 w 314"/>
              <a:gd name="T27" fmla="*/ 397 h 741"/>
              <a:gd name="T28" fmla="*/ 58 w 314"/>
              <a:gd name="T29" fmla="*/ 291 h 741"/>
              <a:gd name="T30" fmla="*/ 58 w 314"/>
              <a:gd name="T31" fmla="*/ 232 h 741"/>
              <a:gd name="T32" fmla="*/ 71 w 314"/>
              <a:gd name="T33" fmla="*/ 232 h 741"/>
              <a:gd name="T34" fmla="*/ 71 w 314"/>
              <a:gd name="T35" fmla="*/ 295 h 741"/>
              <a:gd name="T36" fmla="*/ 71 w 314"/>
              <a:gd name="T37" fmla="*/ 409 h 741"/>
              <a:gd name="T38" fmla="*/ 71 w 314"/>
              <a:gd name="T39" fmla="*/ 426 h 741"/>
              <a:gd name="T40" fmla="*/ 71 w 314"/>
              <a:gd name="T41" fmla="*/ 702 h 741"/>
              <a:gd name="T42" fmla="*/ 110 w 314"/>
              <a:gd name="T43" fmla="*/ 741 h 741"/>
              <a:gd name="T44" fmla="*/ 149 w 314"/>
              <a:gd name="T45" fmla="*/ 702 h 741"/>
              <a:gd name="T46" fmla="*/ 149 w 314"/>
              <a:gd name="T47" fmla="*/ 426 h 741"/>
              <a:gd name="T48" fmla="*/ 164 w 314"/>
              <a:gd name="T49" fmla="*/ 426 h 741"/>
              <a:gd name="T50" fmla="*/ 164 w 314"/>
              <a:gd name="T51" fmla="*/ 702 h 741"/>
              <a:gd name="T52" fmla="*/ 203 w 314"/>
              <a:gd name="T53" fmla="*/ 741 h 741"/>
              <a:gd name="T54" fmla="*/ 242 w 314"/>
              <a:gd name="T55" fmla="*/ 702 h 741"/>
              <a:gd name="T56" fmla="*/ 242 w 314"/>
              <a:gd name="T57" fmla="*/ 426 h 741"/>
              <a:gd name="T58" fmla="*/ 242 w 314"/>
              <a:gd name="T59" fmla="*/ 409 h 741"/>
              <a:gd name="T60" fmla="*/ 242 w 314"/>
              <a:gd name="T61" fmla="*/ 295 h 741"/>
              <a:gd name="T62" fmla="*/ 242 w 314"/>
              <a:gd name="T63" fmla="*/ 232 h 741"/>
              <a:gd name="T64" fmla="*/ 256 w 314"/>
              <a:gd name="T65" fmla="*/ 232 h 741"/>
              <a:gd name="T66" fmla="*/ 256 w 314"/>
              <a:gd name="T67" fmla="*/ 291 h 741"/>
              <a:gd name="T68" fmla="*/ 256 w 314"/>
              <a:gd name="T69" fmla="*/ 397 h 741"/>
              <a:gd name="T70" fmla="*/ 285 w 314"/>
              <a:gd name="T71" fmla="*/ 426 h 741"/>
              <a:gd name="T72" fmla="*/ 314 w 314"/>
              <a:gd name="T73" fmla="*/ 397 h 741"/>
              <a:gd name="T74" fmla="*/ 314 w 314"/>
              <a:gd name="T75" fmla="*/ 219 h 741"/>
              <a:gd name="T76" fmla="*/ 314 w 314"/>
              <a:gd name="T77" fmla="*/ 219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14" h="741">
                <a:moveTo>
                  <a:pt x="314" y="219"/>
                </a:moveTo>
                <a:cubicBezTo>
                  <a:pt x="314" y="169"/>
                  <a:pt x="273" y="128"/>
                  <a:pt x="223" y="128"/>
                </a:cubicBezTo>
                <a:cubicBezTo>
                  <a:pt x="185" y="128"/>
                  <a:pt x="185" y="128"/>
                  <a:pt x="185" y="128"/>
                </a:cubicBezTo>
                <a:cubicBezTo>
                  <a:pt x="208" y="117"/>
                  <a:pt x="224" y="94"/>
                  <a:pt x="224" y="67"/>
                </a:cubicBezTo>
                <a:cubicBezTo>
                  <a:pt x="224" y="30"/>
                  <a:pt x="194" y="0"/>
                  <a:pt x="157" y="0"/>
                </a:cubicBezTo>
                <a:cubicBezTo>
                  <a:pt x="120" y="0"/>
                  <a:pt x="89" y="30"/>
                  <a:pt x="89" y="67"/>
                </a:cubicBezTo>
                <a:cubicBezTo>
                  <a:pt x="89" y="94"/>
                  <a:pt x="106" y="117"/>
                  <a:pt x="129" y="128"/>
                </a:cubicBezTo>
                <a:cubicBezTo>
                  <a:pt x="127" y="128"/>
                  <a:pt x="127" y="128"/>
                  <a:pt x="127" y="128"/>
                </a:cubicBezTo>
                <a:cubicBezTo>
                  <a:pt x="90" y="128"/>
                  <a:pt x="90" y="128"/>
                  <a:pt x="90" y="128"/>
                </a:cubicBezTo>
                <a:cubicBezTo>
                  <a:pt x="40" y="128"/>
                  <a:pt x="0" y="169"/>
                  <a:pt x="0" y="219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397"/>
                  <a:pt x="0" y="397"/>
                  <a:pt x="0" y="397"/>
                </a:cubicBezTo>
                <a:cubicBezTo>
                  <a:pt x="0" y="413"/>
                  <a:pt x="13" y="426"/>
                  <a:pt x="29" y="426"/>
                </a:cubicBezTo>
                <a:cubicBezTo>
                  <a:pt x="45" y="426"/>
                  <a:pt x="58" y="413"/>
                  <a:pt x="58" y="397"/>
                </a:cubicBezTo>
                <a:cubicBezTo>
                  <a:pt x="58" y="291"/>
                  <a:pt x="58" y="291"/>
                  <a:pt x="58" y="291"/>
                </a:cubicBezTo>
                <a:cubicBezTo>
                  <a:pt x="58" y="232"/>
                  <a:pt x="58" y="232"/>
                  <a:pt x="58" y="232"/>
                </a:cubicBezTo>
                <a:cubicBezTo>
                  <a:pt x="71" y="232"/>
                  <a:pt x="71" y="232"/>
                  <a:pt x="71" y="232"/>
                </a:cubicBezTo>
                <a:cubicBezTo>
                  <a:pt x="71" y="295"/>
                  <a:pt x="71" y="295"/>
                  <a:pt x="71" y="295"/>
                </a:cubicBezTo>
                <a:cubicBezTo>
                  <a:pt x="71" y="409"/>
                  <a:pt x="71" y="409"/>
                  <a:pt x="71" y="409"/>
                </a:cubicBezTo>
                <a:cubicBezTo>
                  <a:pt x="71" y="426"/>
                  <a:pt x="71" y="426"/>
                  <a:pt x="71" y="426"/>
                </a:cubicBezTo>
                <a:cubicBezTo>
                  <a:pt x="71" y="702"/>
                  <a:pt x="71" y="702"/>
                  <a:pt x="71" y="702"/>
                </a:cubicBezTo>
                <a:cubicBezTo>
                  <a:pt x="71" y="723"/>
                  <a:pt x="89" y="741"/>
                  <a:pt x="110" y="741"/>
                </a:cubicBezTo>
                <a:cubicBezTo>
                  <a:pt x="132" y="741"/>
                  <a:pt x="149" y="723"/>
                  <a:pt x="149" y="702"/>
                </a:cubicBezTo>
                <a:cubicBezTo>
                  <a:pt x="149" y="426"/>
                  <a:pt x="149" y="426"/>
                  <a:pt x="149" y="426"/>
                </a:cubicBezTo>
                <a:cubicBezTo>
                  <a:pt x="164" y="426"/>
                  <a:pt x="164" y="426"/>
                  <a:pt x="164" y="426"/>
                </a:cubicBezTo>
                <a:cubicBezTo>
                  <a:pt x="164" y="702"/>
                  <a:pt x="164" y="702"/>
                  <a:pt x="164" y="702"/>
                </a:cubicBezTo>
                <a:cubicBezTo>
                  <a:pt x="164" y="723"/>
                  <a:pt x="182" y="741"/>
                  <a:pt x="203" y="741"/>
                </a:cubicBezTo>
                <a:cubicBezTo>
                  <a:pt x="225" y="741"/>
                  <a:pt x="242" y="723"/>
                  <a:pt x="242" y="702"/>
                </a:cubicBezTo>
                <a:cubicBezTo>
                  <a:pt x="242" y="426"/>
                  <a:pt x="242" y="426"/>
                  <a:pt x="242" y="426"/>
                </a:cubicBezTo>
                <a:cubicBezTo>
                  <a:pt x="242" y="409"/>
                  <a:pt x="242" y="409"/>
                  <a:pt x="242" y="409"/>
                </a:cubicBezTo>
                <a:cubicBezTo>
                  <a:pt x="242" y="295"/>
                  <a:pt x="242" y="295"/>
                  <a:pt x="242" y="295"/>
                </a:cubicBezTo>
                <a:cubicBezTo>
                  <a:pt x="242" y="232"/>
                  <a:pt x="242" y="232"/>
                  <a:pt x="242" y="232"/>
                </a:cubicBezTo>
                <a:cubicBezTo>
                  <a:pt x="256" y="232"/>
                  <a:pt x="256" y="232"/>
                  <a:pt x="256" y="232"/>
                </a:cubicBezTo>
                <a:cubicBezTo>
                  <a:pt x="256" y="291"/>
                  <a:pt x="256" y="291"/>
                  <a:pt x="256" y="291"/>
                </a:cubicBezTo>
                <a:cubicBezTo>
                  <a:pt x="256" y="397"/>
                  <a:pt x="256" y="397"/>
                  <a:pt x="256" y="397"/>
                </a:cubicBezTo>
                <a:cubicBezTo>
                  <a:pt x="256" y="413"/>
                  <a:pt x="269" y="426"/>
                  <a:pt x="285" y="426"/>
                </a:cubicBezTo>
                <a:cubicBezTo>
                  <a:pt x="301" y="426"/>
                  <a:pt x="314" y="413"/>
                  <a:pt x="314" y="397"/>
                </a:cubicBezTo>
                <a:cubicBezTo>
                  <a:pt x="314" y="219"/>
                  <a:pt x="314" y="219"/>
                  <a:pt x="314" y="219"/>
                </a:cubicBezTo>
                <a:cubicBezTo>
                  <a:pt x="314" y="219"/>
                  <a:pt x="314" y="219"/>
                  <a:pt x="314" y="2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114300" dist="635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8" name="Freeform 77"/>
          <p:cNvSpPr>
            <a:spLocks/>
          </p:cNvSpPr>
          <p:nvPr/>
        </p:nvSpPr>
        <p:spPr bwMode="auto">
          <a:xfrm>
            <a:off x="3093827" y="2043642"/>
            <a:ext cx="1391122" cy="2406257"/>
          </a:xfrm>
          <a:custGeom>
            <a:avLst/>
            <a:gdLst>
              <a:gd name="connsiteX0" fmla="*/ 12193 w 1484313"/>
              <a:gd name="connsiteY0" fmla="*/ 0 h 2567452"/>
              <a:gd name="connsiteX1" fmla="*/ 1471838 w 1484313"/>
              <a:gd name="connsiteY1" fmla="*/ 0 h 2567452"/>
              <a:gd name="connsiteX2" fmla="*/ 1475524 w 1484313"/>
              <a:gd name="connsiteY2" fmla="*/ 11799 h 2567452"/>
              <a:gd name="connsiteX3" fmla="*/ 1484313 w 1484313"/>
              <a:gd name="connsiteY3" fmla="*/ 98202 h 2567452"/>
              <a:gd name="connsiteX4" fmla="*/ 1484313 w 1484313"/>
              <a:gd name="connsiteY4" fmla="*/ 940207 h 2567452"/>
              <a:gd name="connsiteX5" fmla="*/ 1347227 w 1484313"/>
              <a:gd name="connsiteY5" fmla="*/ 1077387 h 2567452"/>
              <a:gd name="connsiteX6" fmla="*/ 1210141 w 1484313"/>
              <a:gd name="connsiteY6" fmla="*/ 940207 h 2567452"/>
              <a:gd name="connsiteX7" fmla="*/ 1210141 w 1484313"/>
              <a:gd name="connsiteY7" fmla="*/ 438788 h 2567452"/>
              <a:gd name="connsiteX8" fmla="*/ 1210141 w 1484313"/>
              <a:gd name="connsiteY8" fmla="*/ 159697 h 2567452"/>
              <a:gd name="connsiteX9" fmla="*/ 1143961 w 1484313"/>
              <a:gd name="connsiteY9" fmla="*/ 159697 h 2567452"/>
              <a:gd name="connsiteX10" fmla="*/ 1143961 w 1484313"/>
              <a:gd name="connsiteY10" fmla="*/ 457710 h 2567452"/>
              <a:gd name="connsiteX11" fmla="*/ 1143961 w 1484313"/>
              <a:gd name="connsiteY11" fmla="*/ 996971 h 2567452"/>
              <a:gd name="connsiteX12" fmla="*/ 1143961 w 1484313"/>
              <a:gd name="connsiteY12" fmla="*/ 1077387 h 2567452"/>
              <a:gd name="connsiteX13" fmla="*/ 1143961 w 1484313"/>
              <a:gd name="connsiteY13" fmla="*/ 2382968 h 2567452"/>
              <a:gd name="connsiteX14" fmla="*/ 959604 w 1484313"/>
              <a:gd name="connsiteY14" fmla="*/ 2567452 h 2567452"/>
              <a:gd name="connsiteX15" fmla="*/ 775246 w 1484313"/>
              <a:gd name="connsiteY15" fmla="*/ 2382968 h 2567452"/>
              <a:gd name="connsiteX16" fmla="*/ 775246 w 1484313"/>
              <a:gd name="connsiteY16" fmla="*/ 1077387 h 2567452"/>
              <a:gd name="connsiteX17" fmla="*/ 704340 w 1484313"/>
              <a:gd name="connsiteY17" fmla="*/ 1077387 h 2567452"/>
              <a:gd name="connsiteX18" fmla="*/ 704340 w 1484313"/>
              <a:gd name="connsiteY18" fmla="*/ 2382968 h 2567452"/>
              <a:gd name="connsiteX19" fmla="*/ 519982 w 1484313"/>
              <a:gd name="connsiteY19" fmla="*/ 2567452 h 2567452"/>
              <a:gd name="connsiteX20" fmla="*/ 335625 w 1484313"/>
              <a:gd name="connsiteY20" fmla="*/ 2382968 h 2567452"/>
              <a:gd name="connsiteX21" fmla="*/ 335625 w 1484313"/>
              <a:gd name="connsiteY21" fmla="*/ 1077387 h 2567452"/>
              <a:gd name="connsiteX22" fmla="*/ 335625 w 1484313"/>
              <a:gd name="connsiteY22" fmla="*/ 996971 h 2567452"/>
              <a:gd name="connsiteX23" fmla="*/ 335625 w 1484313"/>
              <a:gd name="connsiteY23" fmla="*/ 457710 h 2567452"/>
              <a:gd name="connsiteX24" fmla="*/ 335625 w 1484313"/>
              <a:gd name="connsiteY24" fmla="*/ 159697 h 2567452"/>
              <a:gd name="connsiteX25" fmla="*/ 274173 w 1484313"/>
              <a:gd name="connsiteY25" fmla="*/ 159697 h 2567452"/>
              <a:gd name="connsiteX26" fmla="*/ 274173 w 1484313"/>
              <a:gd name="connsiteY26" fmla="*/ 438788 h 2567452"/>
              <a:gd name="connsiteX27" fmla="*/ 274173 w 1484313"/>
              <a:gd name="connsiteY27" fmla="*/ 940207 h 2567452"/>
              <a:gd name="connsiteX28" fmla="*/ 137086 w 1484313"/>
              <a:gd name="connsiteY28" fmla="*/ 1077387 h 2567452"/>
              <a:gd name="connsiteX29" fmla="*/ 0 w 1484313"/>
              <a:gd name="connsiteY29" fmla="*/ 940207 h 2567452"/>
              <a:gd name="connsiteX30" fmla="*/ 0 w 1484313"/>
              <a:gd name="connsiteY30" fmla="*/ 98202 h 2567452"/>
              <a:gd name="connsiteX31" fmla="*/ 8586 w 1484313"/>
              <a:gd name="connsiteY31" fmla="*/ 11799 h 256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4313" h="2567452">
                <a:moveTo>
                  <a:pt x="12193" y="0"/>
                </a:moveTo>
                <a:lnTo>
                  <a:pt x="1471838" y="0"/>
                </a:lnTo>
                <a:lnTo>
                  <a:pt x="1475524" y="11799"/>
                </a:lnTo>
                <a:cubicBezTo>
                  <a:pt x="1481285" y="39738"/>
                  <a:pt x="1484313" y="68637"/>
                  <a:pt x="1484313" y="98202"/>
                </a:cubicBezTo>
                <a:cubicBezTo>
                  <a:pt x="1484313" y="98202"/>
                  <a:pt x="1484313" y="98202"/>
                  <a:pt x="1484313" y="940207"/>
                </a:cubicBezTo>
                <a:cubicBezTo>
                  <a:pt x="1484313" y="1015893"/>
                  <a:pt x="1422861" y="1077387"/>
                  <a:pt x="1347227" y="1077387"/>
                </a:cubicBezTo>
                <a:cubicBezTo>
                  <a:pt x="1271593" y="1077387"/>
                  <a:pt x="1210141" y="1015893"/>
                  <a:pt x="1210141" y="940207"/>
                </a:cubicBezTo>
                <a:cubicBezTo>
                  <a:pt x="1210141" y="940207"/>
                  <a:pt x="1210141" y="940207"/>
                  <a:pt x="1210141" y="438788"/>
                </a:cubicBezTo>
                <a:cubicBezTo>
                  <a:pt x="1210141" y="438788"/>
                  <a:pt x="1210141" y="438788"/>
                  <a:pt x="1210141" y="159697"/>
                </a:cubicBezTo>
                <a:cubicBezTo>
                  <a:pt x="1210141" y="159697"/>
                  <a:pt x="1210141" y="159697"/>
                  <a:pt x="1143961" y="159697"/>
                </a:cubicBezTo>
                <a:cubicBezTo>
                  <a:pt x="1143961" y="159697"/>
                  <a:pt x="1143961" y="159697"/>
                  <a:pt x="1143961" y="457710"/>
                </a:cubicBezTo>
                <a:cubicBezTo>
                  <a:pt x="1143961" y="457710"/>
                  <a:pt x="1143961" y="457710"/>
                  <a:pt x="1143961" y="996971"/>
                </a:cubicBezTo>
                <a:cubicBezTo>
                  <a:pt x="1143961" y="996971"/>
                  <a:pt x="1143961" y="996971"/>
                  <a:pt x="1143961" y="1077387"/>
                </a:cubicBezTo>
                <a:cubicBezTo>
                  <a:pt x="1143961" y="1077387"/>
                  <a:pt x="1143961" y="1077387"/>
                  <a:pt x="1143961" y="2382968"/>
                </a:cubicBezTo>
                <a:cubicBezTo>
                  <a:pt x="1143961" y="2482306"/>
                  <a:pt x="1063600" y="2567452"/>
                  <a:pt x="959604" y="2567452"/>
                </a:cubicBezTo>
                <a:cubicBezTo>
                  <a:pt x="860334" y="2567452"/>
                  <a:pt x="775246" y="2482306"/>
                  <a:pt x="775246" y="2382968"/>
                </a:cubicBezTo>
                <a:cubicBezTo>
                  <a:pt x="775246" y="2382968"/>
                  <a:pt x="775246" y="2382968"/>
                  <a:pt x="775246" y="1077387"/>
                </a:cubicBezTo>
                <a:cubicBezTo>
                  <a:pt x="775246" y="1077387"/>
                  <a:pt x="775246" y="1077387"/>
                  <a:pt x="704340" y="1077387"/>
                </a:cubicBezTo>
                <a:cubicBezTo>
                  <a:pt x="704340" y="1077387"/>
                  <a:pt x="704340" y="1077387"/>
                  <a:pt x="704340" y="2382968"/>
                </a:cubicBezTo>
                <a:cubicBezTo>
                  <a:pt x="704340" y="2482306"/>
                  <a:pt x="623979" y="2567452"/>
                  <a:pt x="519982" y="2567452"/>
                </a:cubicBezTo>
                <a:cubicBezTo>
                  <a:pt x="420713" y="2567452"/>
                  <a:pt x="335625" y="2482306"/>
                  <a:pt x="335625" y="2382968"/>
                </a:cubicBezTo>
                <a:cubicBezTo>
                  <a:pt x="335625" y="2382968"/>
                  <a:pt x="335625" y="2382968"/>
                  <a:pt x="335625" y="1077387"/>
                </a:cubicBezTo>
                <a:cubicBezTo>
                  <a:pt x="335625" y="1077387"/>
                  <a:pt x="335625" y="1077387"/>
                  <a:pt x="335625" y="996971"/>
                </a:cubicBezTo>
                <a:cubicBezTo>
                  <a:pt x="335625" y="996971"/>
                  <a:pt x="335625" y="996971"/>
                  <a:pt x="335625" y="457710"/>
                </a:cubicBezTo>
                <a:cubicBezTo>
                  <a:pt x="335625" y="457710"/>
                  <a:pt x="335625" y="457710"/>
                  <a:pt x="335625" y="159697"/>
                </a:cubicBezTo>
                <a:cubicBezTo>
                  <a:pt x="335625" y="159697"/>
                  <a:pt x="335625" y="159697"/>
                  <a:pt x="274173" y="159697"/>
                </a:cubicBezTo>
                <a:cubicBezTo>
                  <a:pt x="274173" y="159697"/>
                  <a:pt x="274173" y="159697"/>
                  <a:pt x="274173" y="438788"/>
                </a:cubicBezTo>
                <a:cubicBezTo>
                  <a:pt x="274173" y="438788"/>
                  <a:pt x="274173" y="438788"/>
                  <a:pt x="274173" y="940207"/>
                </a:cubicBezTo>
                <a:cubicBezTo>
                  <a:pt x="274173" y="1015893"/>
                  <a:pt x="212720" y="1077387"/>
                  <a:pt x="137086" y="1077387"/>
                </a:cubicBezTo>
                <a:cubicBezTo>
                  <a:pt x="61453" y="1077387"/>
                  <a:pt x="0" y="1015893"/>
                  <a:pt x="0" y="940207"/>
                </a:cubicBezTo>
                <a:cubicBezTo>
                  <a:pt x="0" y="940207"/>
                  <a:pt x="0" y="940207"/>
                  <a:pt x="0" y="98202"/>
                </a:cubicBezTo>
                <a:cubicBezTo>
                  <a:pt x="0" y="68637"/>
                  <a:pt x="2955" y="39738"/>
                  <a:pt x="8586" y="11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/>
          </a:p>
        </p:txBody>
      </p:sp>
      <p:sp>
        <p:nvSpPr>
          <p:cNvPr id="79" name="Freeform 78"/>
          <p:cNvSpPr>
            <a:spLocks/>
          </p:cNvSpPr>
          <p:nvPr/>
        </p:nvSpPr>
        <p:spPr bwMode="auto">
          <a:xfrm>
            <a:off x="4600136" y="1827466"/>
            <a:ext cx="1526528" cy="2619089"/>
          </a:xfrm>
          <a:custGeom>
            <a:avLst/>
            <a:gdLst>
              <a:gd name="connsiteX0" fmla="*/ 415967 w 1628790"/>
              <a:gd name="connsiteY0" fmla="*/ 0 h 2794541"/>
              <a:gd name="connsiteX1" fmla="*/ 1209936 w 1628790"/>
              <a:gd name="connsiteY1" fmla="*/ 0 h 2794541"/>
              <a:gd name="connsiteX2" fmla="*/ 1214024 w 1628790"/>
              <a:gd name="connsiteY2" fmla="*/ 2881 h 2794541"/>
              <a:gd name="connsiteX3" fmla="*/ 1363567 w 1628790"/>
              <a:gd name="connsiteY3" fmla="*/ 211833 h 2794541"/>
              <a:gd name="connsiteX4" fmla="*/ 1373020 w 1628790"/>
              <a:gd name="connsiteY4" fmla="*/ 226024 h 2794541"/>
              <a:gd name="connsiteX5" fmla="*/ 1623515 w 1628790"/>
              <a:gd name="connsiteY5" fmla="*/ 1006513 h 2794541"/>
              <a:gd name="connsiteX6" fmla="*/ 1543167 w 1628790"/>
              <a:gd name="connsiteY6" fmla="*/ 1167341 h 2794541"/>
              <a:gd name="connsiteX7" fmla="*/ 1387199 w 1628790"/>
              <a:gd name="connsiteY7" fmla="*/ 1086927 h 2794541"/>
              <a:gd name="connsiteX8" fmla="*/ 1146157 w 1628790"/>
              <a:gd name="connsiteY8" fmla="*/ 334819 h 2794541"/>
              <a:gd name="connsiteX9" fmla="*/ 1089441 w 1628790"/>
              <a:gd name="connsiteY9" fmla="*/ 334819 h 2794541"/>
              <a:gd name="connsiteX10" fmla="*/ 1500631 w 1628790"/>
              <a:gd name="connsiteY10" fmla="*/ 1626173 h 2794541"/>
              <a:gd name="connsiteX11" fmla="*/ 1165062 w 1628790"/>
              <a:gd name="connsiteY11" fmla="*/ 1626173 h 2794541"/>
              <a:gd name="connsiteX12" fmla="*/ 1165062 w 1628790"/>
              <a:gd name="connsiteY12" fmla="*/ 2647904 h 2794541"/>
              <a:gd name="connsiteX13" fmla="*/ 1013820 w 1628790"/>
              <a:gd name="connsiteY13" fmla="*/ 2794541 h 2794541"/>
              <a:gd name="connsiteX14" fmla="*/ 867304 w 1628790"/>
              <a:gd name="connsiteY14" fmla="*/ 2647904 h 2794541"/>
              <a:gd name="connsiteX15" fmla="*/ 867304 w 1628790"/>
              <a:gd name="connsiteY15" fmla="*/ 1626173 h 2794541"/>
              <a:gd name="connsiteX16" fmla="*/ 758599 w 1628790"/>
              <a:gd name="connsiteY16" fmla="*/ 1626173 h 2794541"/>
              <a:gd name="connsiteX17" fmla="*/ 758599 w 1628790"/>
              <a:gd name="connsiteY17" fmla="*/ 2647904 h 2794541"/>
              <a:gd name="connsiteX18" fmla="*/ 612083 w 1628790"/>
              <a:gd name="connsiteY18" fmla="*/ 2794541 h 2794541"/>
              <a:gd name="connsiteX19" fmla="*/ 465567 w 1628790"/>
              <a:gd name="connsiteY19" fmla="*/ 2647904 h 2794541"/>
              <a:gd name="connsiteX20" fmla="*/ 465567 w 1628790"/>
              <a:gd name="connsiteY20" fmla="*/ 1626173 h 2794541"/>
              <a:gd name="connsiteX21" fmla="*/ 129998 w 1628790"/>
              <a:gd name="connsiteY21" fmla="*/ 1626173 h 2794541"/>
              <a:gd name="connsiteX22" fmla="*/ 541188 w 1628790"/>
              <a:gd name="connsiteY22" fmla="*/ 334819 h 2794541"/>
              <a:gd name="connsiteX23" fmla="*/ 484472 w 1628790"/>
              <a:gd name="connsiteY23" fmla="*/ 334819 h 2794541"/>
              <a:gd name="connsiteX24" fmla="*/ 243430 w 1628790"/>
              <a:gd name="connsiteY24" fmla="*/ 1086927 h 2794541"/>
              <a:gd name="connsiteX25" fmla="*/ 82735 w 1628790"/>
              <a:gd name="connsiteY25" fmla="*/ 1167341 h 2794541"/>
              <a:gd name="connsiteX26" fmla="*/ 7114 w 1628790"/>
              <a:gd name="connsiteY26" fmla="*/ 1006513 h 2794541"/>
              <a:gd name="connsiteX27" fmla="*/ 257609 w 1628790"/>
              <a:gd name="connsiteY27" fmla="*/ 226024 h 2794541"/>
              <a:gd name="connsiteX28" fmla="*/ 262335 w 1628790"/>
              <a:gd name="connsiteY28" fmla="*/ 211833 h 2794541"/>
              <a:gd name="connsiteX29" fmla="*/ 411879 w 1628790"/>
              <a:gd name="connsiteY29" fmla="*/ 2881 h 279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28790" h="2794541">
                <a:moveTo>
                  <a:pt x="415967" y="0"/>
                </a:moveTo>
                <a:lnTo>
                  <a:pt x="1209936" y="0"/>
                </a:lnTo>
                <a:lnTo>
                  <a:pt x="1214024" y="2881"/>
                </a:lnTo>
                <a:cubicBezTo>
                  <a:pt x="1271847" y="50414"/>
                  <a:pt x="1326348" y="117820"/>
                  <a:pt x="1363567" y="211833"/>
                </a:cubicBezTo>
                <a:cubicBezTo>
                  <a:pt x="1368294" y="216563"/>
                  <a:pt x="1368294" y="221294"/>
                  <a:pt x="1373020" y="226024"/>
                </a:cubicBezTo>
                <a:cubicBezTo>
                  <a:pt x="1373020" y="226024"/>
                  <a:pt x="1373020" y="226024"/>
                  <a:pt x="1623515" y="1006513"/>
                </a:cubicBezTo>
                <a:cubicBezTo>
                  <a:pt x="1642420" y="1072736"/>
                  <a:pt x="1609336" y="1143689"/>
                  <a:pt x="1543167" y="1167341"/>
                </a:cubicBezTo>
                <a:cubicBezTo>
                  <a:pt x="1476999" y="1186261"/>
                  <a:pt x="1406104" y="1153150"/>
                  <a:pt x="1387199" y="1086927"/>
                </a:cubicBezTo>
                <a:cubicBezTo>
                  <a:pt x="1387199" y="1086927"/>
                  <a:pt x="1387199" y="1086927"/>
                  <a:pt x="1146157" y="334819"/>
                </a:cubicBezTo>
                <a:cubicBezTo>
                  <a:pt x="1146157" y="334819"/>
                  <a:pt x="1146157" y="334819"/>
                  <a:pt x="1089441" y="334819"/>
                </a:cubicBezTo>
                <a:cubicBezTo>
                  <a:pt x="1089441" y="334819"/>
                  <a:pt x="1089441" y="334819"/>
                  <a:pt x="1500631" y="1626173"/>
                </a:cubicBezTo>
                <a:cubicBezTo>
                  <a:pt x="1500631" y="1626173"/>
                  <a:pt x="1500631" y="1626173"/>
                  <a:pt x="1165062" y="1626173"/>
                </a:cubicBezTo>
                <a:cubicBezTo>
                  <a:pt x="1165062" y="1626173"/>
                  <a:pt x="1165062" y="1626173"/>
                  <a:pt x="1165062" y="2647904"/>
                </a:cubicBezTo>
                <a:cubicBezTo>
                  <a:pt x="1165062" y="2728318"/>
                  <a:pt x="1098893" y="2794541"/>
                  <a:pt x="1013820" y="2794541"/>
                </a:cubicBezTo>
                <a:cubicBezTo>
                  <a:pt x="933472" y="2794541"/>
                  <a:pt x="867304" y="2728318"/>
                  <a:pt x="867304" y="2647904"/>
                </a:cubicBezTo>
                <a:cubicBezTo>
                  <a:pt x="867304" y="2647904"/>
                  <a:pt x="867304" y="2647904"/>
                  <a:pt x="867304" y="1626173"/>
                </a:cubicBezTo>
                <a:cubicBezTo>
                  <a:pt x="867304" y="1626173"/>
                  <a:pt x="867304" y="1626173"/>
                  <a:pt x="758599" y="1626173"/>
                </a:cubicBezTo>
                <a:cubicBezTo>
                  <a:pt x="758599" y="1626173"/>
                  <a:pt x="758599" y="1626173"/>
                  <a:pt x="758599" y="2647904"/>
                </a:cubicBezTo>
                <a:cubicBezTo>
                  <a:pt x="758599" y="2728318"/>
                  <a:pt x="692430" y="2794541"/>
                  <a:pt x="612083" y="2794541"/>
                </a:cubicBezTo>
                <a:cubicBezTo>
                  <a:pt x="531735" y="2794541"/>
                  <a:pt x="465567" y="2728318"/>
                  <a:pt x="465567" y="2647904"/>
                </a:cubicBezTo>
                <a:cubicBezTo>
                  <a:pt x="465567" y="2647904"/>
                  <a:pt x="465567" y="2647904"/>
                  <a:pt x="465567" y="1626173"/>
                </a:cubicBezTo>
                <a:cubicBezTo>
                  <a:pt x="465567" y="1626173"/>
                  <a:pt x="465567" y="1626173"/>
                  <a:pt x="129998" y="1626173"/>
                </a:cubicBezTo>
                <a:cubicBezTo>
                  <a:pt x="129998" y="1626173"/>
                  <a:pt x="129998" y="1626173"/>
                  <a:pt x="541188" y="334819"/>
                </a:cubicBezTo>
                <a:cubicBezTo>
                  <a:pt x="541188" y="334819"/>
                  <a:pt x="541188" y="334819"/>
                  <a:pt x="484472" y="334819"/>
                </a:cubicBezTo>
                <a:cubicBezTo>
                  <a:pt x="484472" y="334819"/>
                  <a:pt x="484472" y="334819"/>
                  <a:pt x="243430" y="1086927"/>
                </a:cubicBezTo>
                <a:cubicBezTo>
                  <a:pt x="219798" y="1153150"/>
                  <a:pt x="148903" y="1186261"/>
                  <a:pt x="82735" y="1167341"/>
                </a:cubicBezTo>
                <a:cubicBezTo>
                  <a:pt x="21293" y="1143689"/>
                  <a:pt x="-16518" y="1072736"/>
                  <a:pt x="7114" y="1006513"/>
                </a:cubicBezTo>
                <a:cubicBezTo>
                  <a:pt x="7114" y="1006513"/>
                  <a:pt x="7114" y="1006513"/>
                  <a:pt x="257609" y="226024"/>
                </a:cubicBezTo>
                <a:cubicBezTo>
                  <a:pt x="257609" y="221294"/>
                  <a:pt x="262335" y="216563"/>
                  <a:pt x="262335" y="211833"/>
                </a:cubicBezTo>
                <a:cubicBezTo>
                  <a:pt x="299555" y="117820"/>
                  <a:pt x="354055" y="50414"/>
                  <a:pt x="411879" y="28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/>
          </a:p>
        </p:txBody>
      </p:sp>
      <p:sp>
        <p:nvSpPr>
          <p:cNvPr id="117" name="TextBox 116"/>
          <p:cNvSpPr txBox="1"/>
          <p:nvPr/>
        </p:nvSpPr>
        <p:spPr>
          <a:xfrm>
            <a:off x="6268176" y="3551070"/>
            <a:ext cx="2547749" cy="3154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tr-TR" sz="1600" b="1" i="1" dirty="0" smtClean="0">
                <a:latin typeface="Arial" pitchFamily="34" charset="0"/>
                <a:cs typeface="Arial" pitchFamily="34" charset="0"/>
              </a:rPr>
              <a:t>https://e-okul.meb.gov.tr</a:t>
            </a:r>
            <a:endParaRPr lang="id-ID" sz="16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746796" y="2686964"/>
            <a:ext cx="2155077" cy="300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 rtlCol="0">
            <a:spAutoFit/>
          </a:bodyPr>
          <a:lstStyle/>
          <a:p>
            <a:pPr algn="r"/>
            <a:r>
              <a:rPr lang="tr-TR" sz="1500" b="1" dirty="0" smtClean="0">
                <a:latin typeface="Arial" pitchFamily="34" charset="0"/>
                <a:cs typeface="Arial" pitchFamily="34" charset="0"/>
              </a:rPr>
              <a:t>Mezun</a:t>
            </a:r>
            <a:r>
              <a:rPr lang="tr-TR" sz="1500" b="1" dirty="0" smtClean="0">
                <a:latin typeface="+mj-lt"/>
              </a:rPr>
              <a:t> Olduğu Okuldan</a:t>
            </a:r>
            <a:endParaRPr lang="id-ID" sz="1500" b="1" dirty="0">
              <a:latin typeface="+mj-lt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26565" y="1265774"/>
            <a:ext cx="2708005" cy="561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tr-TR" sz="1600" b="1" dirty="0" smtClean="0">
                <a:latin typeface="Arial" pitchFamily="34" charset="0"/>
                <a:cs typeface="Arial" pitchFamily="34" charset="0"/>
              </a:rPr>
              <a:t>Tercih işlemi öğrenci ve velisi tarafından;</a:t>
            </a:r>
            <a:endParaRPr lang="id-ID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6268176" y="1619226"/>
            <a:ext cx="2739563" cy="5616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tr-TR" sz="1600" b="1" dirty="0" smtClean="0">
                <a:latin typeface="Arial" pitchFamily="34" charset="0"/>
                <a:cs typeface="Arial" pitchFamily="34" charset="0"/>
              </a:rPr>
              <a:t>Herhangi Bir Ortaokul/</a:t>
            </a:r>
          </a:p>
          <a:p>
            <a:r>
              <a:rPr lang="tr-TR" sz="1600" b="1" dirty="0" smtClean="0">
                <a:latin typeface="Arial" pitchFamily="34" charset="0"/>
                <a:cs typeface="Arial" pitchFamily="34" charset="0"/>
              </a:rPr>
              <a:t>İmam Hatip Ortaokulu</a:t>
            </a:r>
            <a:endParaRPr lang="id-ID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171 Metin kutusu"/>
          <p:cNvSpPr txBox="1"/>
          <p:nvPr/>
        </p:nvSpPr>
        <p:spPr>
          <a:xfrm>
            <a:off x="1115580" y="4449899"/>
            <a:ext cx="7399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 smtClean="0">
                <a:solidFill>
                  <a:srgbClr val="C00000"/>
                </a:solidFill>
              </a:rPr>
              <a:t>Yapılan tercihler mutlaka ilgili ortaokul müdürlüklerine onaylatılacaktır.</a:t>
            </a:r>
            <a:endParaRPr lang="tr-TR" sz="1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muhammed\Desktop\28f8b2c568a7269a555c93cd64bb68b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493" y="4242353"/>
            <a:ext cx="760557" cy="760557"/>
          </a:xfrm>
          <a:prstGeom prst="rect">
            <a:avLst/>
          </a:prstGeom>
          <a:noFill/>
        </p:spPr>
      </p:pic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901873" y="4850009"/>
            <a:ext cx="5184315" cy="273844"/>
          </a:xfrm>
        </p:spPr>
        <p:txBody>
          <a:bodyPr/>
          <a:lstStyle/>
          <a:p>
            <a:r>
              <a:rPr lang="id-ID" sz="1400" dirty="0" smtClean="0"/>
              <a:t>www.rehberlikservisim.com</a:t>
            </a: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xmlns="" val="15543927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7" grpId="0" animBg="1"/>
      <p:bldP spid="78" grpId="0" animBg="1"/>
      <p:bldP spid="79" grpId="0" animBg="1"/>
      <p:bldP spid="117" grpId="0" animBg="1"/>
      <p:bldP spid="120" grpId="0" animBg="1"/>
      <p:bldP spid="121" grpId="0" animBg="1"/>
      <p:bldP spid="277" grpId="0" animBg="1"/>
      <p:bldP spid="1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TERCİH İŞLEMLERİ EKRANI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LGS 2018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Down Arrow Callout 12"/>
          <p:cNvSpPr/>
          <p:nvPr/>
        </p:nvSpPr>
        <p:spPr>
          <a:xfrm>
            <a:off x="385495" y="1286513"/>
            <a:ext cx="2602150" cy="1763760"/>
          </a:xfrm>
          <a:prstGeom prst="downArrowCallout">
            <a:avLst>
              <a:gd name="adj1" fmla="val 25000"/>
              <a:gd name="adj2" fmla="val 6698"/>
              <a:gd name="adj3" fmla="val 4369"/>
              <a:gd name="adj4" fmla="val 95631"/>
            </a:avLst>
          </a:prstGeom>
          <a:blipFill>
            <a:blip r:embed="rId3" cstate="print"/>
            <a:stretch>
              <a:fillRect/>
            </a:stretch>
          </a:blip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Callout 13"/>
          <p:cNvSpPr/>
          <p:nvPr/>
        </p:nvSpPr>
        <p:spPr>
          <a:xfrm>
            <a:off x="3276005" y="1286513"/>
            <a:ext cx="2602150" cy="1763760"/>
          </a:xfrm>
          <a:prstGeom prst="downArrowCallout">
            <a:avLst>
              <a:gd name="adj1" fmla="val 25000"/>
              <a:gd name="adj2" fmla="val 6698"/>
              <a:gd name="adj3" fmla="val 4369"/>
              <a:gd name="adj4" fmla="val 95631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Callout 14"/>
          <p:cNvSpPr/>
          <p:nvPr/>
        </p:nvSpPr>
        <p:spPr>
          <a:xfrm>
            <a:off x="6181346" y="1286513"/>
            <a:ext cx="2602150" cy="1763760"/>
          </a:xfrm>
          <a:prstGeom prst="downArrowCallout">
            <a:avLst>
              <a:gd name="adj1" fmla="val 25000"/>
              <a:gd name="adj2" fmla="val 6698"/>
              <a:gd name="adj3" fmla="val 4369"/>
              <a:gd name="adj4" fmla="val 95631"/>
            </a:avLst>
          </a:prstGeom>
          <a:blipFill>
            <a:blip r:embed="rId5" cstate="print"/>
            <a:stretch>
              <a:fillRect/>
            </a:stretch>
          </a:blip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91588" y="3192368"/>
            <a:ext cx="1192378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/>
                </a:solidFill>
              </a:rPr>
              <a:t>Yerel Yerleştirme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93156" y="3192368"/>
            <a:ext cx="139038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/>
                </a:solidFill>
              </a:rPr>
              <a:t>Merkezi Yerleştirme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94545" y="3192368"/>
            <a:ext cx="13115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tr-TR" sz="1400" b="1" dirty="0" smtClean="0">
                <a:solidFill>
                  <a:schemeClr val="accent3"/>
                </a:solidFill>
              </a:rPr>
              <a:t>Pansiyonlu Okullar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 rot="10800000">
            <a:off x="1585840" y="2657194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/>
          <p:cNvSpPr/>
          <p:nvPr/>
        </p:nvSpPr>
        <p:spPr>
          <a:xfrm rot="10800000">
            <a:off x="4476349" y="2657194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 rot="10800000">
            <a:off x="7381690" y="2657194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16 Altbilgi Yer Tutucusu"/>
          <p:cNvSpPr txBox="1">
            <a:spLocks/>
          </p:cNvSpPr>
          <p:nvPr/>
        </p:nvSpPr>
        <p:spPr>
          <a:xfrm>
            <a:off x="3419773" y="4713087"/>
            <a:ext cx="3727527" cy="273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www.rehberlikservisim.com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9" grpId="0"/>
      <p:bldP spid="21" grpId="0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Down Arrow Callout 26"/>
          <p:cNvSpPr/>
          <p:nvPr/>
        </p:nvSpPr>
        <p:spPr>
          <a:xfrm>
            <a:off x="660456" y="1477217"/>
            <a:ext cx="3681115" cy="2783019"/>
          </a:xfrm>
          <a:prstGeom prst="downArrowCallout">
            <a:avLst>
              <a:gd name="adj1" fmla="val 25000"/>
              <a:gd name="adj2" fmla="val 6698"/>
              <a:gd name="adj3" fmla="val 4369"/>
              <a:gd name="adj4" fmla="val 95631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YEREL YERLEŞTİME NASIL OLACAK?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2018 LGS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2" name="Group 29"/>
          <p:cNvGrpSpPr/>
          <p:nvPr/>
        </p:nvGrpSpPr>
        <p:grpSpPr>
          <a:xfrm>
            <a:off x="5173956" y="1477217"/>
            <a:ext cx="3776176" cy="569388"/>
            <a:chOff x="798970" y="1704791"/>
            <a:chExt cx="1860430" cy="569388"/>
          </a:xfrm>
        </p:grpSpPr>
        <p:sp>
          <p:nvSpPr>
            <p:cNvPr id="63" name="Text Placeholder 3"/>
            <p:cNvSpPr txBox="1">
              <a:spLocks/>
            </p:cNvSpPr>
            <p:nvPr/>
          </p:nvSpPr>
          <p:spPr>
            <a:xfrm>
              <a:off x="798970" y="1704791"/>
              <a:ext cx="384265" cy="215444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b="1" dirty="0" smtClean="0">
                  <a:solidFill>
                    <a:schemeClr val="accent1"/>
                  </a:solidFill>
                </a:rPr>
                <a:t>ZORUNLU</a:t>
              </a:r>
              <a:endPara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Text Placeholder 3"/>
            <p:cNvSpPr txBox="1">
              <a:spLocks/>
            </p:cNvSpPr>
            <p:nvPr/>
          </p:nvSpPr>
          <p:spPr>
            <a:xfrm>
              <a:off x="798970" y="1935625"/>
              <a:ext cx="1860430" cy="338554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/>
              <a:r>
                <a:rPr lang="tr-TR" sz="1100" dirty="0" smtClean="0">
                  <a:solidFill>
                    <a:schemeClr val="tx1"/>
                  </a:solidFill>
                </a:rPr>
                <a:t>T</a:t>
              </a:r>
              <a:r>
                <a:rPr lang="tr-TR" sz="1100" dirty="0" smtClean="0"/>
                <a:t>üm öğrenciler yerel yerleştirme ile öğrenci alan okul tercihinde bulunmak zorundadır.</a:t>
              </a:r>
              <a:r>
                <a:rPr lang="tr-TR" sz="1100" b="1" dirty="0" smtClean="0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 </a:t>
              </a:r>
              <a:endParaRPr lang="en-US" sz="1100" b="1" dirty="0" smtClean="0">
                <a:solidFill>
                  <a:schemeClr val="tx2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" name="Group 29"/>
          <p:cNvGrpSpPr/>
          <p:nvPr/>
        </p:nvGrpSpPr>
        <p:grpSpPr>
          <a:xfrm>
            <a:off x="5173956" y="2380258"/>
            <a:ext cx="3776176" cy="738665"/>
            <a:chOff x="798970" y="1704791"/>
            <a:chExt cx="1860430" cy="738665"/>
          </a:xfrm>
        </p:grpSpPr>
        <p:sp>
          <p:nvSpPr>
            <p:cNvPr id="43" name="Text Placeholder 3"/>
            <p:cNvSpPr txBox="1">
              <a:spLocks/>
            </p:cNvSpPr>
            <p:nvPr/>
          </p:nvSpPr>
          <p:spPr>
            <a:xfrm>
              <a:off x="798970" y="1704791"/>
              <a:ext cx="366935" cy="215444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b="1" dirty="0" smtClean="0">
                  <a:solidFill>
                    <a:schemeClr val="accent2"/>
                  </a:solidFill>
                </a:rPr>
                <a:t>5 TERCİH</a:t>
              </a:r>
              <a:endPara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Text Placeholder 3"/>
            <p:cNvSpPr txBox="1">
              <a:spLocks/>
            </p:cNvSpPr>
            <p:nvPr/>
          </p:nvSpPr>
          <p:spPr>
            <a:xfrm>
              <a:off x="798970" y="1935625"/>
              <a:ext cx="1860430" cy="5078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100" dirty="0" smtClean="0"/>
                <a:t>Yerel Yerleştirmede tercihlerinden ilk 3 (üç) okulu </a:t>
              </a:r>
              <a:r>
                <a:rPr lang="tr-TR" sz="1100" b="1" dirty="0" smtClean="0"/>
                <a:t>Kayıt Alanından seçmek </a:t>
              </a:r>
              <a:r>
                <a:rPr lang="tr-TR" sz="1100" dirty="0" smtClean="0"/>
                <a:t>kaydıyla öğrenciler en fazla 5 (beş) okul tercihinde bulunabileceklerdir.</a:t>
              </a:r>
              <a:endParaRPr lang="en-US" sz="1100" b="1" dirty="0" smtClean="0">
                <a:solidFill>
                  <a:schemeClr val="tx2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" name="Group 29"/>
          <p:cNvGrpSpPr/>
          <p:nvPr/>
        </p:nvGrpSpPr>
        <p:grpSpPr>
          <a:xfrm>
            <a:off x="5173956" y="3503688"/>
            <a:ext cx="3372927" cy="738665"/>
            <a:chOff x="798970" y="1704791"/>
            <a:chExt cx="1860430" cy="738665"/>
          </a:xfrm>
        </p:grpSpPr>
        <p:sp>
          <p:nvSpPr>
            <p:cNvPr id="66" name="Text Placeholder 3"/>
            <p:cNvSpPr txBox="1">
              <a:spLocks/>
            </p:cNvSpPr>
            <p:nvPr/>
          </p:nvSpPr>
          <p:spPr>
            <a:xfrm>
              <a:off x="798970" y="1704791"/>
              <a:ext cx="677141" cy="215444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b="1" dirty="0" smtClean="0">
                  <a:solidFill>
                    <a:schemeClr val="accent3"/>
                  </a:solidFill>
                </a:rPr>
                <a:t>AYNI OKUL TÜRÜ</a:t>
              </a:r>
              <a:endPara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Text Placeholder 3"/>
            <p:cNvSpPr txBox="1">
              <a:spLocks/>
            </p:cNvSpPr>
            <p:nvPr/>
          </p:nvSpPr>
          <p:spPr>
            <a:xfrm>
              <a:off x="798970" y="1935625"/>
              <a:ext cx="1860430" cy="5078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100" dirty="0" smtClean="0"/>
                <a:t>Aynı okul türünden (Anadolu Lisesi, Meslekî ve Teknik Anadolu Lisesi, Anadolu İmam Hatip Lisesi) en fazla 3 (üç) okul seçilebilecektir.</a:t>
              </a:r>
              <a:endParaRPr lang="en-US" sz="1100" dirty="0" smtClean="0">
                <a:solidFill>
                  <a:schemeClr val="tx2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2" name="Oval 21"/>
          <p:cNvSpPr>
            <a:spLocks noChangeAspect="1"/>
          </p:cNvSpPr>
          <p:nvPr/>
        </p:nvSpPr>
        <p:spPr>
          <a:xfrm>
            <a:off x="4519259" y="1534824"/>
            <a:ext cx="579038" cy="5624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800" dirty="0" smtClean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519259" y="2475853"/>
            <a:ext cx="579038" cy="562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ontAwesome" pitchFamily="2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519259" y="3622284"/>
            <a:ext cx="579038" cy="562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FontAwesome" pitchFamily="2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2386500" y="3881451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769938" y="2330429"/>
            <a:ext cx="3571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YEREL</a:t>
            </a:r>
          </a:p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YERLEŞTİRME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16 Altbilgi Yer Tutucusu"/>
          <p:cNvSpPr txBox="1">
            <a:spLocks/>
          </p:cNvSpPr>
          <p:nvPr/>
        </p:nvSpPr>
        <p:spPr>
          <a:xfrm>
            <a:off x="0" y="4699224"/>
            <a:ext cx="9143999" cy="42462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www.rehberlikservisim.com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2" grpId="0" animBg="1"/>
      <p:bldP spid="23" grpId="0" animBg="1"/>
      <p:bldP spid="24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YEREL YERLEŞTİRMEDE YIĞILMA OLMASI DURUMUNDA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LGS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896961" y="1575746"/>
            <a:ext cx="1820045" cy="1820042"/>
            <a:chOff x="953424" y="1486519"/>
            <a:chExt cx="2228412" cy="2228408"/>
          </a:xfrm>
        </p:grpSpPr>
        <p:sp>
          <p:nvSpPr>
            <p:cNvPr id="6" name="Freeform 5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latin typeface="FontAwesome" pitchFamily="2" charset="0"/>
                </a:rPr>
                <a:t></a:t>
              </a:r>
              <a:endParaRPr lang="en-US" sz="3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394095" y="2517682"/>
            <a:ext cx="1546429" cy="1546426"/>
            <a:chOff x="953424" y="1486519"/>
            <a:chExt cx="2228412" cy="2228408"/>
          </a:xfrm>
        </p:grpSpPr>
        <p:sp>
          <p:nvSpPr>
            <p:cNvPr id="9" name="Freeform 8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335155" y="1868251"/>
              <a:ext cx="1464952" cy="1464946"/>
            </a:xfrm>
            <a:prstGeom prst="ellipse">
              <a:avLst/>
            </a:prstGeom>
            <a:solidFill>
              <a:schemeClr val="accent3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FontAwesome" pitchFamily="2" charset="0"/>
                </a:rPr>
                <a:t>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27672" y="3267487"/>
            <a:ext cx="1180426" cy="1180424"/>
            <a:chOff x="953424" y="1486519"/>
            <a:chExt cx="2228412" cy="2228408"/>
          </a:xfrm>
          <a:solidFill>
            <a:srgbClr val="FF3F3F"/>
          </a:solidFill>
        </p:grpSpPr>
        <p:sp>
          <p:nvSpPr>
            <p:cNvPr id="12" name="Freeform 11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FontAwesome" pitchFamily="2" charset="0"/>
                </a:rPr>
                <a:t>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414415" y="1231714"/>
            <a:ext cx="1154440" cy="1154438"/>
            <a:chOff x="953424" y="1486519"/>
            <a:chExt cx="2228412" cy="2228408"/>
          </a:xfrm>
          <a:solidFill>
            <a:srgbClr val="FFC000"/>
          </a:solidFill>
        </p:grpSpPr>
        <p:sp>
          <p:nvSpPr>
            <p:cNvPr id="15" name="Freeform 14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FontAwesome" pitchFamily="2" charset="0"/>
                </a:rPr>
                <a:t></a:t>
              </a:r>
              <a:endParaRPr lang="en-US" sz="3200" dirty="0"/>
            </a:p>
          </p:txBody>
        </p:sp>
      </p:grpSp>
      <p:sp>
        <p:nvSpPr>
          <p:cNvPr id="17" name="Arc 16"/>
          <p:cNvSpPr/>
          <p:nvPr/>
        </p:nvSpPr>
        <p:spPr>
          <a:xfrm rot="18074722">
            <a:off x="6375652" y="1102999"/>
            <a:ext cx="1636328" cy="1636328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c 17"/>
          <p:cNvSpPr/>
          <p:nvPr/>
        </p:nvSpPr>
        <p:spPr>
          <a:xfrm rot="11931966">
            <a:off x="5557482" y="1928251"/>
            <a:ext cx="1636328" cy="1636328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092648" y="843540"/>
            <a:ext cx="5135024" cy="772783"/>
            <a:chOff x="1315498" y="948527"/>
            <a:chExt cx="4111821" cy="772783"/>
          </a:xfrm>
        </p:grpSpPr>
        <p:sp>
          <p:nvSpPr>
            <p:cNvPr id="19" name="Text Placeholder 3"/>
            <p:cNvSpPr txBox="1">
              <a:spLocks/>
            </p:cNvSpPr>
            <p:nvPr/>
          </p:nvSpPr>
          <p:spPr>
            <a:xfrm>
              <a:off x="1315499" y="948527"/>
              <a:ext cx="859338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dirty="0" smtClean="0">
                  <a:solidFill>
                    <a:schemeClr val="accent1"/>
                  </a:solidFill>
                </a:rPr>
                <a:t>Kayıt Alanı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 Placeholder 3"/>
            <p:cNvSpPr txBox="1">
              <a:spLocks/>
            </p:cNvSpPr>
            <p:nvPr/>
          </p:nvSpPr>
          <p:spPr>
            <a:xfrm>
              <a:off x="1315498" y="1236562"/>
              <a:ext cx="4111821" cy="48474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050" dirty="0" smtClean="0">
                  <a:cs typeface="Arial" pitchFamily="34" charset="0"/>
                </a:rPr>
                <a:t>Öğrencilerin, ikamet adresine göre bulunduğu “Kayıt Alanı”ndan okul tercih etmeleri durumunda, aynı okulu tercih eden “Komşu Kayıt Alanı”ndaki öğrencilerden; “Komşu Kayıt Alanı”ndaki öğrenciler de “Diğer” Kayıt Alanlarındaki öğrencilerden avantajlı olacaktır.</a:t>
              </a:r>
              <a:endPara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Text Placeholder 3"/>
          <p:cNvSpPr txBox="1">
            <a:spLocks/>
          </p:cNvSpPr>
          <p:nvPr/>
        </p:nvSpPr>
        <p:spPr>
          <a:xfrm>
            <a:off x="424296" y="901147"/>
            <a:ext cx="610745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092649" y="1744423"/>
            <a:ext cx="4672500" cy="827327"/>
            <a:chOff x="1324745" y="2169362"/>
            <a:chExt cx="3732213" cy="827327"/>
          </a:xfrm>
        </p:grpSpPr>
        <p:sp>
          <p:nvSpPr>
            <p:cNvPr id="22" name="Text Placeholder 3"/>
            <p:cNvSpPr txBox="1">
              <a:spLocks/>
            </p:cNvSpPr>
            <p:nvPr/>
          </p:nvSpPr>
          <p:spPr>
            <a:xfrm>
              <a:off x="1324745" y="2169362"/>
              <a:ext cx="1824346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dirty="0" smtClean="0">
                  <a:solidFill>
                    <a:schemeClr val="accent2"/>
                  </a:solidFill>
                </a:rPr>
                <a:t>Ortaokulda Bulunuşluk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Text Placeholder 3"/>
            <p:cNvSpPr txBox="1">
              <a:spLocks/>
            </p:cNvSpPr>
            <p:nvPr/>
          </p:nvSpPr>
          <p:spPr>
            <a:xfrm>
              <a:off x="1324745" y="2319581"/>
              <a:ext cx="3732213" cy="67710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100" dirty="0" smtClean="0"/>
                <a:t>Bulunduğu “Kayıt Alanında” bir ortaokulda okuyan öğrenci, “Komşu Kayıt Alanı”nda bir ortaokulda okuyan öğrenciye göre; “Komşu Kayıt Alanı”ndaki öğrenci de “Diğer” Kayıt Alanlarında okuyan öğrenciye göre avantajlıdır.</a:t>
              </a:r>
              <a:endPara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 Placeholder 3"/>
          <p:cNvSpPr txBox="1">
            <a:spLocks/>
          </p:cNvSpPr>
          <p:nvPr/>
        </p:nvSpPr>
        <p:spPr>
          <a:xfrm>
            <a:off x="424296" y="1717872"/>
            <a:ext cx="610745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5" name="Text Placeholder 3"/>
          <p:cNvSpPr txBox="1">
            <a:spLocks/>
          </p:cNvSpPr>
          <p:nvPr/>
        </p:nvSpPr>
        <p:spPr>
          <a:xfrm>
            <a:off x="1092649" y="2629357"/>
            <a:ext cx="1182375" cy="246221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1600" b="1" dirty="0" smtClean="0">
                <a:solidFill>
                  <a:schemeClr val="accent3"/>
                </a:solidFill>
              </a:rPr>
              <a:t>Tercih Önceliği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3"/>
          <p:cNvSpPr txBox="1">
            <a:spLocks/>
          </p:cNvSpPr>
          <p:nvPr/>
        </p:nvSpPr>
        <p:spPr>
          <a:xfrm>
            <a:off x="303818" y="2398929"/>
            <a:ext cx="811762" cy="73866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092649" y="3205427"/>
            <a:ext cx="4804312" cy="576070"/>
            <a:chOff x="1315499" y="4023577"/>
            <a:chExt cx="4005392" cy="576070"/>
          </a:xfrm>
        </p:grpSpPr>
        <p:sp>
          <p:nvSpPr>
            <p:cNvPr id="28" name="Text Placeholder 3"/>
            <p:cNvSpPr txBox="1">
              <a:spLocks/>
            </p:cNvSpPr>
            <p:nvPr/>
          </p:nvSpPr>
          <p:spPr>
            <a:xfrm>
              <a:off x="1361062" y="4023577"/>
              <a:ext cx="845964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dirty="0" smtClean="0">
                  <a:solidFill>
                    <a:schemeClr val="accent4"/>
                  </a:solidFill>
                </a:rPr>
                <a:t>Başarı Dilimi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Text Placeholder 3"/>
            <p:cNvSpPr txBox="1">
              <a:spLocks/>
            </p:cNvSpPr>
            <p:nvPr/>
          </p:nvSpPr>
          <p:spPr>
            <a:xfrm>
              <a:off x="1315499" y="4291870"/>
              <a:ext cx="4005392" cy="307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000" dirty="0" smtClean="0"/>
                <a:t>Öğrencilerin Ortaokuldaki Başarı Puanı yerleştirmede değerlendirilecektir. </a:t>
              </a:r>
            </a:p>
            <a:p>
              <a:pPr algn="just"/>
              <a:r>
                <a:rPr lang="tr-TR" sz="1000" dirty="0" smtClean="0"/>
                <a:t>Ortaokul Başarı Dilimleri: </a:t>
              </a:r>
              <a:r>
                <a:rPr lang="tr-TR" sz="1000" b="1" dirty="0" smtClean="0"/>
                <a:t>80,00-100 , 60,00-79,99</a:t>
              </a:r>
              <a:r>
                <a:rPr lang="tr-TR" sz="1000" dirty="0" smtClean="0"/>
                <a:t> , </a:t>
              </a:r>
              <a:r>
                <a:rPr lang="tr-TR" sz="1000" b="1" dirty="0" smtClean="0"/>
                <a:t>60,00’ın</a:t>
              </a:r>
              <a:r>
                <a:rPr lang="tr-TR" sz="1000" dirty="0" smtClean="0"/>
                <a:t>  altı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 Placeholder 3"/>
          <p:cNvSpPr txBox="1">
            <a:spLocks/>
          </p:cNvSpPr>
          <p:nvPr/>
        </p:nvSpPr>
        <p:spPr>
          <a:xfrm>
            <a:off x="447228" y="3090213"/>
            <a:ext cx="610745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04</a:t>
            </a:r>
          </a:p>
        </p:txBody>
      </p:sp>
      <p:sp>
        <p:nvSpPr>
          <p:cNvPr id="39" name="Arc 38"/>
          <p:cNvSpPr/>
          <p:nvPr/>
        </p:nvSpPr>
        <p:spPr>
          <a:xfrm rot="5691386">
            <a:off x="6695728" y="2911232"/>
            <a:ext cx="1636328" cy="1636328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 Placeholder 3"/>
          <p:cNvSpPr txBox="1">
            <a:spLocks/>
          </p:cNvSpPr>
          <p:nvPr/>
        </p:nvSpPr>
        <p:spPr>
          <a:xfrm>
            <a:off x="423184" y="3781497"/>
            <a:ext cx="634789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Text Placeholder 3"/>
          <p:cNvSpPr txBox="1">
            <a:spLocks/>
          </p:cNvSpPr>
          <p:nvPr/>
        </p:nvSpPr>
        <p:spPr>
          <a:xfrm>
            <a:off x="1113802" y="4053739"/>
            <a:ext cx="1672381" cy="246221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1600" b="1" noProof="0" dirty="0" smtClean="0">
                <a:solidFill>
                  <a:schemeClr val="accent6">
                    <a:lumMod val="75000"/>
                  </a:schemeClr>
                </a:solidFill>
              </a:rPr>
              <a:t>Özürsüz Devamsızlık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Text Placeholder 3"/>
          <p:cNvSpPr txBox="1">
            <a:spLocks/>
          </p:cNvSpPr>
          <p:nvPr/>
        </p:nvSpPr>
        <p:spPr>
          <a:xfrm>
            <a:off x="480791" y="4425401"/>
            <a:ext cx="634789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19EA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lang="tr-TR" sz="4800" dirty="0" smtClean="0">
                <a:solidFill>
                  <a:srgbClr val="319EAD"/>
                </a:solidFill>
              </a:rPr>
              <a:t>6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319EA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Text Placeholder 3"/>
          <p:cNvSpPr txBox="1">
            <a:spLocks/>
          </p:cNvSpPr>
          <p:nvPr/>
        </p:nvSpPr>
        <p:spPr>
          <a:xfrm>
            <a:off x="1092649" y="4613888"/>
            <a:ext cx="1250727" cy="246221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1600" b="1" noProof="0" dirty="0" smtClean="0">
                <a:solidFill>
                  <a:srgbClr val="319EAD"/>
                </a:solidFill>
              </a:rPr>
              <a:t>Öğrencinin Yaşı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319EA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16 Altbilgi Yer Tutucusu"/>
          <p:cNvSpPr txBox="1">
            <a:spLocks/>
          </p:cNvSpPr>
          <p:nvPr/>
        </p:nvSpPr>
        <p:spPr>
          <a:xfrm>
            <a:off x="0" y="4699224"/>
            <a:ext cx="9143999" cy="42462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www.rehberlikservisim.com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/>
      <p:bldP spid="24" grpId="0"/>
      <p:bldP spid="25" grpId="0"/>
      <p:bldP spid="27" grpId="0"/>
      <p:bldP spid="30" grpId="0"/>
      <p:bldP spid="39" grpId="0" animBg="1"/>
      <p:bldP spid="37" grpId="0"/>
      <p:bldP spid="40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7" name="Down Arrow Callout 26"/>
          <p:cNvSpPr/>
          <p:nvPr/>
        </p:nvSpPr>
        <p:spPr>
          <a:xfrm>
            <a:off x="660456" y="1477217"/>
            <a:ext cx="3681115" cy="2783019"/>
          </a:xfrm>
          <a:prstGeom prst="downArrowCallout">
            <a:avLst>
              <a:gd name="adj1" fmla="val 25000"/>
              <a:gd name="adj2" fmla="val 6698"/>
              <a:gd name="adj3" fmla="val 4369"/>
              <a:gd name="adj4" fmla="val 95631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MERKEZİ YERLEŞTİME NASIL OLACAK?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2018 LGS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" name="Group 29"/>
          <p:cNvGrpSpPr/>
          <p:nvPr/>
        </p:nvGrpSpPr>
        <p:grpSpPr>
          <a:xfrm>
            <a:off x="5173956" y="1477217"/>
            <a:ext cx="3776176" cy="400111"/>
            <a:chOff x="798970" y="1704791"/>
            <a:chExt cx="1860430" cy="400111"/>
          </a:xfrm>
        </p:grpSpPr>
        <p:sp>
          <p:nvSpPr>
            <p:cNvPr id="63" name="Text Placeholder 3"/>
            <p:cNvSpPr txBox="1">
              <a:spLocks/>
            </p:cNvSpPr>
            <p:nvPr/>
          </p:nvSpPr>
          <p:spPr>
            <a:xfrm>
              <a:off x="798970" y="1704791"/>
              <a:ext cx="940700" cy="215444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b="1" noProof="0" dirty="0" smtClean="0">
                  <a:solidFill>
                    <a:schemeClr val="accent1"/>
                  </a:solidFill>
                </a:rPr>
                <a:t>SADECE SINAVA GİRENLER</a:t>
              </a:r>
              <a:endPara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Text Placeholder 3"/>
            <p:cNvSpPr txBox="1">
              <a:spLocks/>
            </p:cNvSpPr>
            <p:nvPr/>
          </p:nvSpPr>
          <p:spPr>
            <a:xfrm>
              <a:off x="798970" y="1935625"/>
              <a:ext cx="1860430" cy="16927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/>
              <a:r>
                <a:rPr lang="tr-TR" sz="1100" dirty="0" smtClean="0">
                  <a:solidFill>
                    <a:schemeClr val="tx1"/>
                  </a:solidFill>
                </a:rPr>
                <a:t>Merkezi sınava giren öğrencilerden isteyenler tercihte bulunacak. </a:t>
              </a:r>
              <a:endParaRPr lang="en-US" sz="1100" b="1" dirty="0" smtClean="0">
                <a:solidFill>
                  <a:schemeClr val="tx2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" name="Group 29"/>
          <p:cNvGrpSpPr/>
          <p:nvPr/>
        </p:nvGrpSpPr>
        <p:grpSpPr>
          <a:xfrm>
            <a:off x="5173956" y="2380258"/>
            <a:ext cx="3776176" cy="569388"/>
            <a:chOff x="798970" y="1704791"/>
            <a:chExt cx="1860430" cy="569388"/>
          </a:xfrm>
        </p:grpSpPr>
        <p:sp>
          <p:nvSpPr>
            <p:cNvPr id="43" name="Text Placeholder 3"/>
            <p:cNvSpPr txBox="1">
              <a:spLocks/>
            </p:cNvSpPr>
            <p:nvPr/>
          </p:nvSpPr>
          <p:spPr>
            <a:xfrm>
              <a:off x="798970" y="1704791"/>
              <a:ext cx="366935" cy="215444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b="1" dirty="0" smtClean="0">
                  <a:solidFill>
                    <a:schemeClr val="accent2"/>
                  </a:solidFill>
                </a:rPr>
                <a:t>5 TERCİH</a:t>
              </a:r>
              <a:endPara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Text Placeholder 3"/>
            <p:cNvSpPr txBox="1">
              <a:spLocks/>
            </p:cNvSpPr>
            <p:nvPr/>
          </p:nvSpPr>
          <p:spPr>
            <a:xfrm>
              <a:off x="798970" y="1935625"/>
              <a:ext cx="1860430" cy="338554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100" dirty="0" smtClean="0"/>
                <a:t>Öğrenci Merkezi Sınavla Öğrenci alan okullardan en fazla 5 tercih yapabilecek.</a:t>
              </a:r>
              <a:endParaRPr lang="en-US" sz="1100" b="1" dirty="0" smtClean="0">
                <a:solidFill>
                  <a:schemeClr val="tx2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" name="Group 29"/>
          <p:cNvGrpSpPr/>
          <p:nvPr/>
        </p:nvGrpSpPr>
        <p:grpSpPr>
          <a:xfrm>
            <a:off x="5173956" y="3283299"/>
            <a:ext cx="3372927" cy="738665"/>
            <a:chOff x="798970" y="1704791"/>
            <a:chExt cx="1860430" cy="738665"/>
          </a:xfrm>
        </p:grpSpPr>
        <p:sp>
          <p:nvSpPr>
            <p:cNvPr id="66" name="Text Placeholder 3"/>
            <p:cNvSpPr txBox="1">
              <a:spLocks/>
            </p:cNvSpPr>
            <p:nvPr/>
          </p:nvSpPr>
          <p:spPr>
            <a:xfrm>
              <a:off x="798970" y="1704791"/>
              <a:ext cx="884781" cy="215444"/>
            </a:xfrm>
            <a:prstGeom prst="rect">
              <a:avLst/>
            </a:prstGeom>
          </p:spPr>
          <p:txBody>
            <a:bodyPr wrap="non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b="1" noProof="0" dirty="0" smtClean="0">
                  <a:solidFill>
                    <a:schemeClr val="accent3"/>
                  </a:solidFill>
                </a:rPr>
                <a:t>YERLEŞTİĞİ TAKDİRDE</a:t>
              </a:r>
              <a:endPara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Text Placeholder 3"/>
            <p:cNvSpPr txBox="1">
              <a:spLocks/>
            </p:cNvSpPr>
            <p:nvPr/>
          </p:nvSpPr>
          <p:spPr>
            <a:xfrm>
              <a:off x="798970" y="1935625"/>
              <a:ext cx="1860430" cy="50783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just"/>
              <a:r>
                <a:rPr lang="tr-TR" sz="1100" dirty="0" smtClean="0"/>
                <a:t>Merkezî Sınav Puanı ile Öğrenci Alan Okul tercihine yerleşmiş ise yerel yerleştirme ve pansiyonlu okul tercihleri dikkate alınmayacaktır.</a:t>
              </a:r>
              <a:endParaRPr lang="en-US" sz="1100" dirty="0" smtClean="0">
                <a:solidFill>
                  <a:schemeClr val="tx2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2" name="Oval 21"/>
          <p:cNvSpPr>
            <a:spLocks noChangeAspect="1"/>
          </p:cNvSpPr>
          <p:nvPr/>
        </p:nvSpPr>
        <p:spPr>
          <a:xfrm>
            <a:off x="4519259" y="1534824"/>
            <a:ext cx="579038" cy="5624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800" dirty="0" smtClean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4519259" y="2475853"/>
            <a:ext cx="579038" cy="562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ontAwesome" pitchFamily="2" charset="0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519259" y="3375310"/>
            <a:ext cx="579038" cy="562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FontAwesome" pitchFamily="2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2386500" y="3881451"/>
            <a:ext cx="201462" cy="270152"/>
          </a:xfrm>
          <a:prstGeom prst="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942114" y="2330429"/>
            <a:ext cx="3053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MERKEZİ</a:t>
            </a:r>
          </a:p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YERLEŞTİRME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16 Altbilgi Yer Tutucusu"/>
          <p:cNvSpPr txBox="1">
            <a:spLocks/>
          </p:cNvSpPr>
          <p:nvPr/>
        </p:nvSpPr>
        <p:spPr>
          <a:xfrm>
            <a:off x="0" y="4699224"/>
            <a:ext cx="9143999" cy="42462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www.rehberlikservisim.com</a:t>
            </a:r>
            <a:endParaRPr kumimoji="0" lang="id-ID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2" grpId="0" animBg="1"/>
      <p:bldP spid="23" grpId="0" animBg="1"/>
      <p:bldP spid="24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MERKEZİ YERLEŞTİRME PUAN EŞİTLİĞİNDE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LGS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436105" y="1575746"/>
            <a:ext cx="1820045" cy="1820042"/>
            <a:chOff x="953424" y="1486519"/>
            <a:chExt cx="2228412" cy="2228408"/>
          </a:xfrm>
        </p:grpSpPr>
        <p:sp>
          <p:nvSpPr>
            <p:cNvPr id="6" name="Freeform 5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3600" dirty="0" smtClean="0"/>
                <a:t>1</a:t>
              </a:r>
              <a:endParaRPr lang="en-US" sz="3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933239" y="2517682"/>
            <a:ext cx="1546429" cy="1546426"/>
            <a:chOff x="953424" y="1486519"/>
            <a:chExt cx="2228412" cy="2228408"/>
          </a:xfrm>
        </p:grpSpPr>
        <p:sp>
          <p:nvSpPr>
            <p:cNvPr id="9" name="Freeform 8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335155" y="1868251"/>
              <a:ext cx="1464952" cy="1464946"/>
            </a:xfrm>
            <a:prstGeom prst="ellipse">
              <a:avLst/>
            </a:prstGeom>
            <a:solidFill>
              <a:schemeClr val="accent3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3200" dirty="0" smtClean="0">
                  <a:latin typeface="FontAwesome" pitchFamily="2" charset="0"/>
                </a:rPr>
                <a:t>3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766816" y="3267487"/>
            <a:ext cx="1180426" cy="1180424"/>
            <a:chOff x="953424" y="1486519"/>
            <a:chExt cx="2228412" cy="2228408"/>
          </a:xfrm>
          <a:solidFill>
            <a:srgbClr val="FF3F3F"/>
          </a:solidFill>
        </p:grpSpPr>
        <p:sp>
          <p:nvSpPr>
            <p:cNvPr id="12" name="Freeform 11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800" dirty="0" smtClean="0">
                  <a:solidFill>
                    <a:schemeClr val="bg1"/>
                  </a:solidFill>
                </a:rPr>
                <a:t>2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53559" y="1231714"/>
            <a:ext cx="1154440" cy="1154438"/>
            <a:chOff x="953424" y="1486519"/>
            <a:chExt cx="2228412" cy="2228408"/>
          </a:xfrm>
          <a:solidFill>
            <a:srgbClr val="FFC000"/>
          </a:solidFill>
        </p:grpSpPr>
        <p:sp>
          <p:nvSpPr>
            <p:cNvPr id="15" name="Freeform 14"/>
            <p:cNvSpPr/>
            <p:nvPr/>
          </p:nvSpPr>
          <p:spPr>
            <a:xfrm>
              <a:off x="953424" y="1486519"/>
              <a:ext cx="2228412" cy="2228408"/>
            </a:xfrm>
            <a:custGeom>
              <a:avLst/>
              <a:gdLst>
                <a:gd name="connsiteX0" fmla="*/ 1124074 w 1583637"/>
                <a:gd name="connsiteY0" fmla="*/ 252493 h 1583637"/>
                <a:gd name="connsiteX1" fmla="*/ 1247256 w 1583637"/>
                <a:gd name="connsiteY1" fmla="*/ 149126 h 1583637"/>
                <a:gd name="connsiteX2" fmla="*/ 1345663 w 1583637"/>
                <a:gd name="connsiteY2" fmla="*/ 231701 h 1583637"/>
                <a:gd name="connsiteX3" fmla="*/ 1265256 w 1583637"/>
                <a:gd name="connsiteY3" fmla="*/ 370961 h 1583637"/>
                <a:gd name="connsiteX4" fmla="*/ 1393012 w 1583637"/>
                <a:gd name="connsiteY4" fmla="*/ 592241 h 1583637"/>
                <a:gd name="connsiteX5" fmla="*/ 1553818 w 1583637"/>
                <a:gd name="connsiteY5" fmla="*/ 592237 h 1583637"/>
                <a:gd name="connsiteX6" fmla="*/ 1576125 w 1583637"/>
                <a:gd name="connsiteY6" fmla="*/ 718748 h 1583637"/>
                <a:gd name="connsiteX7" fmla="*/ 1425015 w 1583637"/>
                <a:gd name="connsiteY7" fmla="*/ 773743 h 1583637"/>
                <a:gd name="connsiteX8" fmla="*/ 1380646 w 1583637"/>
                <a:gd name="connsiteY8" fmla="*/ 1025372 h 1583637"/>
                <a:gd name="connsiteX9" fmla="*/ 1503833 w 1583637"/>
                <a:gd name="connsiteY9" fmla="*/ 1128733 h 1583637"/>
                <a:gd name="connsiteX10" fmla="*/ 1439602 w 1583637"/>
                <a:gd name="connsiteY10" fmla="*/ 1239984 h 1583637"/>
                <a:gd name="connsiteX11" fmla="*/ 1288495 w 1583637"/>
                <a:gd name="connsiteY11" fmla="*/ 1184982 h 1583637"/>
                <a:gd name="connsiteX12" fmla="*/ 1092761 w 1583637"/>
                <a:gd name="connsiteY12" fmla="*/ 1349222 h 1583637"/>
                <a:gd name="connsiteX13" fmla="*/ 1120689 w 1583637"/>
                <a:gd name="connsiteY13" fmla="*/ 1507584 h 1583637"/>
                <a:gd name="connsiteX14" fmla="*/ 999974 w 1583637"/>
                <a:gd name="connsiteY14" fmla="*/ 1551521 h 1583637"/>
                <a:gd name="connsiteX15" fmla="*/ 919574 w 1583637"/>
                <a:gd name="connsiteY15" fmla="*/ 1412257 h 1583637"/>
                <a:gd name="connsiteX16" fmla="*/ 664062 w 1583637"/>
                <a:gd name="connsiteY16" fmla="*/ 1412257 h 1583637"/>
                <a:gd name="connsiteX17" fmla="*/ 583663 w 1583637"/>
                <a:gd name="connsiteY17" fmla="*/ 1551521 h 1583637"/>
                <a:gd name="connsiteX18" fmla="*/ 462948 w 1583637"/>
                <a:gd name="connsiteY18" fmla="*/ 1507584 h 1583637"/>
                <a:gd name="connsiteX19" fmla="*/ 490876 w 1583637"/>
                <a:gd name="connsiteY19" fmla="*/ 1349222 h 1583637"/>
                <a:gd name="connsiteX20" fmla="*/ 295142 w 1583637"/>
                <a:gd name="connsiteY20" fmla="*/ 1184981 h 1583637"/>
                <a:gd name="connsiteX21" fmla="*/ 144035 w 1583637"/>
                <a:gd name="connsiteY21" fmla="*/ 1239984 h 1583637"/>
                <a:gd name="connsiteX22" fmla="*/ 79804 w 1583637"/>
                <a:gd name="connsiteY22" fmla="*/ 1128733 h 1583637"/>
                <a:gd name="connsiteX23" fmla="*/ 202991 w 1583637"/>
                <a:gd name="connsiteY23" fmla="*/ 1025372 h 1583637"/>
                <a:gd name="connsiteX24" fmla="*/ 158622 w 1583637"/>
                <a:gd name="connsiteY24" fmla="*/ 773743 h 1583637"/>
                <a:gd name="connsiteX25" fmla="*/ 7512 w 1583637"/>
                <a:gd name="connsiteY25" fmla="*/ 718748 h 1583637"/>
                <a:gd name="connsiteX26" fmla="*/ 29819 w 1583637"/>
                <a:gd name="connsiteY26" fmla="*/ 592237 h 1583637"/>
                <a:gd name="connsiteX27" fmla="*/ 190625 w 1583637"/>
                <a:gd name="connsiteY27" fmla="*/ 592241 h 1583637"/>
                <a:gd name="connsiteX28" fmla="*/ 318381 w 1583637"/>
                <a:gd name="connsiteY28" fmla="*/ 370961 h 1583637"/>
                <a:gd name="connsiteX29" fmla="*/ 237974 w 1583637"/>
                <a:gd name="connsiteY29" fmla="*/ 231701 h 1583637"/>
                <a:gd name="connsiteX30" fmla="*/ 336381 w 1583637"/>
                <a:gd name="connsiteY30" fmla="*/ 149126 h 1583637"/>
                <a:gd name="connsiteX31" fmla="*/ 459563 w 1583637"/>
                <a:gd name="connsiteY31" fmla="*/ 252493 h 1583637"/>
                <a:gd name="connsiteX32" fmla="*/ 699666 w 1583637"/>
                <a:gd name="connsiteY32" fmla="*/ 165103 h 1583637"/>
                <a:gd name="connsiteX33" fmla="*/ 727586 w 1583637"/>
                <a:gd name="connsiteY33" fmla="*/ 6739 h 1583637"/>
                <a:gd name="connsiteX34" fmla="*/ 856051 w 1583637"/>
                <a:gd name="connsiteY34" fmla="*/ 6739 h 1583637"/>
                <a:gd name="connsiteX35" fmla="*/ 883970 w 1583637"/>
                <a:gd name="connsiteY35" fmla="*/ 165102 h 1583637"/>
                <a:gd name="connsiteX36" fmla="*/ 1124073 w 1583637"/>
                <a:gd name="connsiteY36" fmla="*/ 252493 h 1583637"/>
                <a:gd name="connsiteX37" fmla="*/ 1124074 w 1583637"/>
                <a:gd name="connsiteY37" fmla="*/ 252493 h 158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83637" h="1583637">
                  <a:moveTo>
                    <a:pt x="1124074" y="252493"/>
                  </a:moveTo>
                  <a:lnTo>
                    <a:pt x="1247256" y="149126"/>
                  </a:lnTo>
                  <a:lnTo>
                    <a:pt x="1345663" y="231701"/>
                  </a:lnTo>
                  <a:lnTo>
                    <a:pt x="1265256" y="370961"/>
                  </a:lnTo>
                  <a:cubicBezTo>
                    <a:pt x="1322430" y="435278"/>
                    <a:pt x="1365899" y="510569"/>
                    <a:pt x="1393012" y="592241"/>
                  </a:cubicBezTo>
                  <a:lnTo>
                    <a:pt x="1553818" y="592237"/>
                  </a:lnTo>
                  <a:lnTo>
                    <a:pt x="1576125" y="718748"/>
                  </a:lnTo>
                  <a:lnTo>
                    <a:pt x="1425015" y="773743"/>
                  </a:lnTo>
                  <a:cubicBezTo>
                    <a:pt x="1427471" y="859762"/>
                    <a:pt x="1412374" y="945380"/>
                    <a:pt x="1380646" y="1025372"/>
                  </a:cubicBezTo>
                  <a:lnTo>
                    <a:pt x="1503833" y="1128733"/>
                  </a:lnTo>
                  <a:lnTo>
                    <a:pt x="1439602" y="1239984"/>
                  </a:lnTo>
                  <a:lnTo>
                    <a:pt x="1288495" y="1184982"/>
                  </a:lnTo>
                  <a:cubicBezTo>
                    <a:pt x="1235084" y="1252456"/>
                    <a:pt x="1168484" y="1308339"/>
                    <a:pt x="1092761" y="1349222"/>
                  </a:cubicBezTo>
                  <a:lnTo>
                    <a:pt x="1120689" y="1507584"/>
                  </a:lnTo>
                  <a:lnTo>
                    <a:pt x="999974" y="1551521"/>
                  </a:lnTo>
                  <a:lnTo>
                    <a:pt x="919574" y="1412257"/>
                  </a:lnTo>
                  <a:cubicBezTo>
                    <a:pt x="835287" y="1429613"/>
                    <a:pt x="748348" y="1429613"/>
                    <a:pt x="664062" y="1412257"/>
                  </a:cubicBezTo>
                  <a:lnTo>
                    <a:pt x="583663" y="1551521"/>
                  </a:lnTo>
                  <a:lnTo>
                    <a:pt x="462948" y="1507584"/>
                  </a:lnTo>
                  <a:lnTo>
                    <a:pt x="490876" y="1349222"/>
                  </a:lnTo>
                  <a:cubicBezTo>
                    <a:pt x="415153" y="1308339"/>
                    <a:pt x="348553" y="1252455"/>
                    <a:pt x="295142" y="1184981"/>
                  </a:cubicBezTo>
                  <a:lnTo>
                    <a:pt x="144035" y="1239984"/>
                  </a:lnTo>
                  <a:lnTo>
                    <a:pt x="79804" y="1128733"/>
                  </a:lnTo>
                  <a:lnTo>
                    <a:pt x="202991" y="1025372"/>
                  </a:lnTo>
                  <a:cubicBezTo>
                    <a:pt x="171263" y="945380"/>
                    <a:pt x="156166" y="859762"/>
                    <a:pt x="158622" y="773743"/>
                  </a:cubicBezTo>
                  <a:lnTo>
                    <a:pt x="7512" y="718748"/>
                  </a:lnTo>
                  <a:lnTo>
                    <a:pt x="29819" y="592237"/>
                  </a:lnTo>
                  <a:lnTo>
                    <a:pt x="190625" y="592241"/>
                  </a:lnTo>
                  <a:cubicBezTo>
                    <a:pt x="217738" y="510569"/>
                    <a:pt x="261208" y="435277"/>
                    <a:pt x="318381" y="370961"/>
                  </a:cubicBezTo>
                  <a:lnTo>
                    <a:pt x="237974" y="231701"/>
                  </a:lnTo>
                  <a:lnTo>
                    <a:pt x="336381" y="149126"/>
                  </a:lnTo>
                  <a:lnTo>
                    <a:pt x="459563" y="252493"/>
                  </a:lnTo>
                  <a:cubicBezTo>
                    <a:pt x="532831" y="207356"/>
                    <a:pt x="614527" y="177621"/>
                    <a:pt x="699666" y="165103"/>
                  </a:cubicBezTo>
                  <a:lnTo>
                    <a:pt x="727586" y="6739"/>
                  </a:lnTo>
                  <a:lnTo>
                    <a:pt x="856051" y="6739"/>
                  </a:lnTo>
                  <a:lnTo>
                    <a:pt x="883970" y="165102"/>
                  </a:lnTo>
                  <a:cubicBezTo>
                    <a:pt x="969110" y="177621"/>
                    <a:pt x="1050806" y="207356"/>
                    <a:pt x="1124073" y="252493"/>
                  </a:cubicBezTo>
                  <a:lnTo>
                    <a:pt x="1124074" y="25249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6481" tIns="548640" rIns="356481" bIns="436755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376346" y="1909439"/>
              <a:ext cx="1382568" cy="1382568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3200" dirty="0" smtClean="0"/>
                <a:t>4</a:t>
              </a:r>
              <a:endParaRPr lang="en-US" sz="3200" dirty="0"/>
            </a:p>
          </p:txBody>
        </p:sp>
      </p:grpSp>
      <p:sp>
        <p:nvSpPr>
          <p:cNvPr id="17" name="Arc 16"/>
          <p:cNvSpPr/>
          <p:nvPr/>
        </p:nvSpPr>
        <p:spPr>
          <a:xfrm rot="19051047">
            <a:off x="6701513" y="1116107"/>
            <a:ext cx="1636328" cy="1636328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c 17"/>
          <p:cNvSpPr/>
          <p:nvPr/>
        </p:nvSpPr>
        <p:spPr>
          <a:xfrm rot="11931966">
            <a:off x="5247084" y="1745738"/>
            <a:ext cx="1636328" cy="1636328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315498" y="1265401"/>
            <a:ext cx="3741460" cy="539726"/>
            <a:chOff x="1315498" y="1139960"/>
            <a:chExt cx="3741460" cy="539726"/>
          </a:xfrm>
        </p:grpSpPr>
        <p:sp>
          <p:nvSpPr>
            <p:cNvPr id="19" name="Text Placeholder 3"/>
            <p:cNvSpPr txBox="1">
              <a:spLocks/>
            </p:cNvSpPr>
            <p:nvPr/>
          </p:nvSpPr>
          <p:spPr>
            <a:xfrm>
              <a:off x="1315499" y="1139960"/>
              <a:ext cx="2260362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noProof="0" dirty="0" smtClean="0">
                  <a:solidFill>
                    <a:schemeClr val="accent1"/>
                  </a:solidFill>
                </a:rPr>
                <a:t>Ortaokul Başarı Puanı (OBP)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 Placeholder 3"/>
            <p:cNvSpPr txBox="1">
              <a:spLocks/>
            </p:cNvSpPr>
            <p:nvPr/>
          </p:nvSpPr>
          <p:spPr>
            <a:xfrm>
              <a:off x="1315498" y="1371909"/>
              <a:ext cx="3741460" cy="307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 defTabSz="914400">
                <a:spcBef>
                  <a:spcPct val="20000"/>
                </a:spcBef>
                <a:defRPr/>
              </a:pPr>
              <a:r>
                <a:rPr lang="tr-T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Ortaokul Başarı Puanı yüksek olan öğrenciye öncelik verilecektir.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 Placeholder 3"/>
          <p:cNvSpPr txBox="1">
            <a:spLocks/>
          </p:cNvSpPr>
          <p:nvPr/>
        </p:nvSpPr>
        <p:spPr>
          <a:xfrm>
            <a:off x="627597" y="1173966"/>
            <a:ext cx="610745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324745" y="2070220"/>
            <a:ext cx="3732213" cy="462781"/>
            <a:chOff x="1324745" y="2144481"/>
            <a:chExt cx="3732213" cy="462781"/>
          </a:xfrm>
        </p:grpSpPr>
        <p:sp>
          <p:nvSpPr>
            <p:cNvPr id="22" name="Text Placeholder 3"/>
            <p:cNvSpPr txBox="1">
              <a:spLocks/>
            </p:cNvSpPr>
            <p:nvPr/>
          </p:nvSpPr>
          <p:spPr>
            <a:xfrm>
              <a:off x="1324745" y="2144481"/>
              <a:ext cx="340542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noProof="0" dirty="0" smtClean="0">
                  <a:solidFill>
                    <a:schemeClr val="accent2"/>
                  </a:solidFill>
                </a:rPr>
                <a:t>Yaşı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Text Placeholder 3"/>
            <p:cNvSpPr txBox="1">
              <a:spLocks/>
            </p:cNvSpPr>
            <p:nvPr/>
          </p:nvSpPr>
          <p:spPr>
            <a:xfrm>
              <a:off x="1324745" y="2453374"/>
              <a:ext cx="3732213" cy="15388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 defTabSz="914400">
                <a:spcBef>
                  <a:spcPct val="20000"/>
                </a:spcBef>
                <a:defRPr/>
              </a:pPr>
              <a:r>
                <a:rPr lang="tr-T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Yaşı küçük olan öğrenciye öncelik verilecektir.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 Placeholder 3"/>
          <p:cNvSpPr txBox="1">
            <a:spLocks/>
          </p:cNvSpPr>
          <p:nvPr/>
        </p:nvSpPr>
        <p:spPr>
          <a:xfrm>
            <a:off x="636843" y="1988945"/>
            <a:ext cx="610745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313830" y="2895359"/>
            <a:ext cx="3743128" cy="539726"/>
            <a:chOff x="1313830" y="2893305"/>
            <a:chExt cx="3743128" cy="539726"/>
          </a:xfrm>
        </p:grpSpPr>
        <p:sp>
          <p:nvSpPr>
            <p:cNvPr id="25" name="Text Placeholder 3"/>
            <p:cNvSpPr txBox="1">
              <a:spLocks/>
            </p:cNvSpPr>
            <p:nvPr/>
          </p:nvSpPr>
          <p:spPr>
            <a:xfrm>
              <a:off x="1313830" y="2893305"/>
              <a:ext cx="2231958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tr-T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Yıl</a:t>
              </a:r>
              <a:r>
                <a:rPr kumimoji="0" lang="tr-TR" sz="1600" b="1" i="0" u="none" strike="noStrike" kern="1200" cap="none" spc="0" normalizeH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tr-T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Sonu Başarı Puanı (YBP)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Text Placeholder 3"/>
            <p:cNvSpPr txBox="1">
              <a:spLocks/>
            </p:cNvSpPr>
            <p:nvPr/>
          </p:nvSpPr>
          <p:spPr>
            <a:xfrm>
              <a:off x="1313830" y="3125254"/>
              <a:ext cx="3743128" cy="307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/>
              <a:r>
                <a:rPr lang="tr-T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8’inci, 7’nci ve 6’ncı sınıflardaki yılsonu başarı puanı (YBP) üstünlüğüne,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Text Placeholder 3"/>
          <p:cNvSpPr txBox="1">
            <a:spLocks/>
          </p:cNvSpPr>
          <p:nvPr/>
        </p:nvSpPr>
        <p:spPr>
          <a:xfrm>
            <a:off x="625928" y="2803924"/>
            <a:ext cx="610745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315499" y="3710338"/>
            <a:ext cx="4005392" cy="539725"/>
            <a:chOff x="1315499" y="3767945"/>
            <a:chExt cx="4005392" cy="539725"/>
          </a:xfrm>
        </p:grpSpPr>
        <p:sp>
          <p:nvSpPr>
            <p:cNvPr id="28" name="Text Placeholder 3"/>
            <p:cNvSpPr txBox="1">
              <a:spLocks/>
            </p:cNvSpPr>
            <p:nvPr/>
          </p:nvSpPr>
          <p:spPr>
            <a:xfrm>
              <a:off x="1315499" y="3767945"/>
              <a:ext cx="1672381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dirty="0" smtClean="0">
                  <a:solidFill>
                    <a:schemeClr val="accent4"/>
                  </a:solidFill>
                </a:rPr>
                <a:t>Özürsüz Devamsızlık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Text Placeholder 3"/>
            <p:cNvSpPr txBox="1">
              <a:spLocks/>
            </p:cNvSpPr>
            <p:nvPr/>
          </p:nvSpPr>
          <p:spPr>
            <a:xfrm>
              <a:off x="1315499" y="3999893"/>
              <a:ext cx="4005392" cy="30777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/>
              <a:r>
                <a:rPr lang="tr-TR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Okula özürsüz devamsızlık yapılan gün sayısının azlığına ve tercih önceliği durumlarına bakılarak yerleştirme yapılır.</a:t>
              </a:r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 Placeholder 3"/>
          <p:cNvSpPr txBox="1">
            <a:spLocks/>
          </p:cNvSpPr>
          <p:nvPr/>
        </p:nvSpPr>
        <p:spPr>
          <a:xfrm>
            <a:off x="627597" y="3618903"/>
            <a:ext cx="610745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04</a:t>
            </a:r>
          </a:p>
        </p:txBody>
      </p:sp>
      <p:sp>
        <p:nvSpPr>
          <p:cNvPr id="39" name="Arc 38"/>
          <p:cNvSpPr/>
          <p:nvPr/>
        </p:nvSpPr>
        <p:spPr>
          <a:xfrm rot="5691386">
            <a:off x="6945928" y="2559055"/>
            <a:ext cx="1636328" cy="1636328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33"/>
          <p:cNvGrpSpPr/>
          <p:nvPr/>
        </p:nvGrpSpPr>
        <p:grpSpPr>
          <a:xfrm>
            <a:off x="1288401" y="4576113"/>
            <a:ext cx="4005392" cy="301841"/>
            <a:chOff x="1315499" y="3928884"/>
            <a:chExt cx="4005392" cy="301841"/>
          </a:xfrm>
        </p:grpSpPr>
        <p:sp>
          <p:nvSpPr>
            <p:cNvPr id="40" name="Text Placeholder 3"/>
            <p:cNvSpPr txBox="1">
              <a:spLocks/>
            </p:cNvSpPr>
            <p:nvPr/>
          </p:nvSpPr>
          <p:spPr>
            <a:xfrm>
              <a:off x="1315499" y="3928884"/>
              <a:ext cx="1182375" cy="246221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tr-TR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Tercih Önceliği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Text Placeholder 3"/>
            <p:cNvSpPr txBox="1">
              <a:spLocks/>
            </p:cNvSpPr>
            <p:nvPr/>
          </p:nvSpPr>
          <p:spPr>
            <a:xfrm>
              <a:off x="1315499" y="4076837"/>
              <a:ext cx="4005392" cy="153888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/>
              <a:endPara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Text Placeholder 3"/>
          <p:cNvSpPr txBox="1">
            <a:spLocks/>
          </p:cNvSpPr>
          <p:nvPr/>
        </p:nvSpPr>
        <p:spPr>
          <a:xfrm>
            <a:off x="585095" y="4252580"/>
            <a:ext cx="634789" cy="738664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/>
      <p:bldP spid="24" grpId="0"/>
      <p:bldP spid="27" grpId="0"/>
      <p:bldP spid="30" grpId="0"/>
      <p:bldP spid="39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55 Yuvarlatılmış Dikdörtgen"/>
          <p:cNvSpPr/>
          <p:nvPr/>
        </p:nvSpPr>
        <p:spPr>
          <a:xfrm>
            <a:off x="-1" y="0"/>
            <a:ext cx="9144001" cy="84354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grpSp>
        <p:nvGrpSpPr>
          <p:cNvPr id="3" name="Group 38"/>
          <p:cNvGrpSpPr/>
          <p:nvPr/>
        </p:nvGrpSpPr>
        <p:grpSpPr>
          <a:xfrm>
            <a:off x="644106" y="1189182"/>
            <a:ext cx="6865851" cy="816221"/>
            <a:chOff x="644107" y="1330751"/>
            <a:chExt cx="3874553" cy="816221"/>
          </a:xfrm>
        </p:grpSpPr>
        <p:sp>
          <p:nvSpPr>
            <p:cNvPr id="38" name="Rounded Rectangle 37"/>
            <p:cNvSpPr/>
            <p:nvPr/>
          </p:nvSpPr>
          <p:spPr>
            <a:xfrm>
              <a:off x="644107" y="1384863"/>
              <a:ext cx="3725972" cy="762109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44107" y="1330751"/>
              <a:ext cx="3725972" cy="762109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Isosceles Triangle 36"/>
            <p:cNvSpPr/>
            <p:nvPr/>
          </p:nvSpPr>
          <p:spPr>
            <a:xfrm rot="5400000">
              <a:off x="4322531" y="1607670"/>
              <a:ext cx="183987" cy="208271"/>
            </a:xfrm>
            <a:prstGeom prst="triangl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YEREL YERLEŞTİRME TERCİH EKRANINDA VE RENKLERİN ANLAMI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 anchor="ctr"/>
          <a:lstStyle/>
          <a:p>
            <a:r>
              <a:rPr lang="tr-TR" dirty="0" smtClean="0"/>
              <a:t>LGS 2018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829" y="4699224"/>
            <a:ext cx="457681" cy="274637"/>
          </a:xfrm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4" name="Group 38"/>
          <p:cNvGrpSpPr/>
          <p:nvPr/>
        </p:nvGrpSpPr>
        <p:grpSpPr>
          <a:xfrm>
            <a:off x="1493735" y="1195410"/>
            <a:ext cx="5534974" cy="665836"/>
            <a:chOff x="885153" y="1438589"/>
            <a:chExt cx="5534974" cy="665836"/>
          </a:xfrm>
        </p:grpSpPr>
        <p:sp>
          <p:nvSpPr>
            <p:cNvPr id="7" name="TextBox 6"/>
            <p:cNvSpPr txBox="1"/>
            <p:nvPr/>
          </p:nvSpPr>
          <p:spPr>
            <a:xfrm>
              <a:off x="885153" y="1438589"/>
              <a:ext cx="842282" cy="21544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tr-TR" sz="1400" b="1" dirty="0" smtClean="0">
                  <a:solidFill>
                    <a:schemeClr val="tx2"/>
                  </a:solidFill>
                  <a:latin typeface="+mj-lt"/>
                </a:rPr>
                <a:t>Yeşil Renk</a:t>
              </a:r>
              <a:endParaRPr lang="en-US" sz="1400" b="1" dirty="0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85153" y="1673538"/>
              <a:ext cx="5534974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tr-TR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“</a:t>
              </a:r>
              <a:r>
                <a:rPr lang="tr-TR" sz="1600" b="1" dirty="0" smtClean="0">
                  <a:ln w="1905"/>
                  <a:solidFill>
                    <a:schemeClr val="accent6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Kayıt Alanında” </a:t>
              </a:r>
              <a:r>
                <a:rPr lang="tr-TR" sz="1200" dirty="0" smtClean="0"/>
                <a:t>öğrenci için ikamet adresinin bulunduğu Kayıt Alanında yer alan okulları belirtir.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Oval 24"/>
          <p:cNvSpPr>
            <a:spLocks noChangeAspect="1"/>
          </p:cNvSpPr>
          <p:nvPr/>
        </p:nvSpPr>
        <p:spPr>
          <a:xfrm>
            <a:off x="735191" y="1241122"/>
            <a:ext cx="579038" cy="56246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FontAwesome" pitchFamily="2" charset="0"/>
              </a:rPr>
              <a:t></a:t>
            </a:r>
            <a:endParaRPr lang="en-US" b="1" dirty="0" smtClean="0">
              <a:solidFill>
                <a:schemeClr val="accent1"/>
              </a:solidFill>
              <a:latin typeface="FontAwesome" pitchFamily="2" charset="0"/>
            </a:endParaRPr>
          </a:p>
        </p:txBody>
      </p:sp>
      <p:grpSp>
        <p:nvGrpSpPr>
          <p:cNvPr id="5" name="Group 47"/>
          <p:cNvGrpSpPr/>
          <p:nvPr/>
        </p:nvGrpSpPr>
        <p:grpSpPr>
          <a:xfrm>
            <a:off x="644107" y="2418923"/>
            <a:ext cx="6747293" cy="816221"/>
            <a:chOff x="644107" y="1330751"/>
            <a:chExt cx="3874553" cy="816221"/>
          </a:xfrm>
        </p:grpSpPr>
        <p:sp>
          <p:nvSpPr>
            <p:cNvPr id="49" name="Rounded Rectangle 48"/>
            <p:cNvSpPr/>
            <p:nvPr/>
          </p:nvSpPr>
          <p:spPr>
            <a:xfrm>
              <a:off x="644107" y="1384863"/>
              <a:ext cx="3725972" cy="762109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44107" y="1330751"/>
              <a:ext cx="3725972" cy="762109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Isosceles Triangle 50"/>
            <p:cNvSpPr/>
            <p:nvPr/>
          </p:nvSpPr>
          <p:spPr>
            <a:xfrm rot="5400000">
              <a:off x="4322531" y="1607670"/>
              <a:ext cx="183987" cy="208271"/>
            </a:xfrm>
            <a:prstGeom prst="triangle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38"/>
          <p:cNvGrpSpPr/>
          <p:nvPr/>
        </p:nvGrpSpPr>
        <p:grpSpPr>
          <a:xfrm>
            <a:off x="1493735" y="2456536"/>
            <a:ext cx="5534974" cy="624671"/>
            <a:chOff x="885153" y="1354598"/>
            <a:chExt cx="4816015" cy="624671"/>
          </a:xfrm>
        </p:grpSpPr>
        <p:sp>
          <p:nvSpPr>
            <p:cNvPr id="53" name="TextBox 52"/>
            <p:cNvSpPr txBox="1"/>
            <p:nvPr/>
          </p:nvSpPr>
          <p:spPr>
            <a:xfrm>
              <a:off x="885153" y="1354598"/>
              <a:ext cx="724814" cy="21544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Mavi Renk</a:t>
              </a:r>
              <a:endParaRPr lang="en-US" sz="1400" b="1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87234" y="1548382"/>
              <a:ext cx="4813934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tr-TR" sz="1600" dirty="0" smtClean="0">
                  <a:solidFill>
                    <a:srgbClr val="005696"/>
                  </a:solidFill>
                </a:rPr>
                <a:t>“</a:t>
              </a:r>
              <a:r>
                <a:rPr lang="tr-TR" sz="1600" b="1" dirty="0" smtClean="0">
                  <a:solidFill>
                    <a:srgbClr val="005696"/>
                  </a:solidFill>
                </a:rPr>
                <a:t>Komşu Kayıt Alanında” </a:t>
              </a:r>
              <a:r>
                <a:rPr lang="tr-TR" sz="12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öğrenci için ikamet adresine göre Komşu Kayıt Alanında yer alanlar okulları belirtir.</a:t>
              </a:r>
              <a:endParaRPr lang="en-US" sz="1200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</p:grpSp>
      <p:sp>
        <p:nvSpPr>
          <p:cNvPr id="55" name="Oval 54"/>
          <p:cNvSpPr>
            <a:spLocks noChangeAspect="1"/>
          </p:cNvSpPr>
          <p:nvPr/>
        </p:nvSpPr>
        <p:spPr>
          <a:xfrm>
            <a:off x="735191" y="2518747"/>
            <a:ext cx="579038" cy="56246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FontAwesome" pitchFamily="2" charset="0"/>
              </a:rPr>
              <a:t></a:t>
            </a:r>
            <a:endParaRPr lang="en-US" b="1" dirty="0" smtClean="0">
              <a:solidFill>
                <a:schemeClr val="accent2"/>
              </a:solidFill>
              <a:latin typeface="FontAwesome" pitchFamily="2" charset="0"/>
            </a:endParaRPr>
          </a:p>
        </p:txBody>
      </p:sp>
      <p:grpSp>
        <p:nvGrpSpPr>
          <p:cNvPr id="10" name="Group 55"/>
          <p:cNvGrpSpPr/>
          <p:nvPr/>
        </p:nvGrpSpPr>
        <p:grpSpPr>
          <a:xfrm>
            <a:off x="735191" y="3624974"/>
            <a:ext cx="6747294" cy="849121"/>
            <a:chOff x="644107" y="1330751"/>
            <a:chExt cx="3874553" cy="816221"/>
          </a:xfrm>
        </p:grpSpPr>
        <p:sp>
          <p:nvSpPr>
            <p:cNvPr id="60" name="Rounded Rectangle 59"/>
            <p:cNvSpPr/>
            <p:nvPr/>
          </p:nvSpPr>
          <p:spPr>
            <a:xfrm>
              <a:off x="644107" y="1384863"/>
              <a:ext cx="3725972" cy="762109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644107" y="1330751"/>
              <a:ext cx="3725972" cy="762109"/>
            </a:xfrm>
            <a:prstGeom prst="roundRect">
              <a:avLst>
                <a:gd name="adj" fmla="val 50000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Isosceles Triangle 68"/>
            <p:cNvSpPr/>
            <p:nvPr/>
          </p:nvSpPr>
          <p:spPr>
            <a:xfrm rot="5400000">
              <a:off x="4322531" y="1607670"/>
              <a:ext cx="183987" cy="208271"/>
            </a:xfrm>
            <a:prstGeom prst="triangl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38"/>
          <p:cNvGrpSpPr/>
          <p:nvPr/>
        </p:nvGrpSpPr>
        <p:grpSpPr>
          <a:xfrm>
            <a:off x="1493735" y="3623660"/>
            <a:ext cx="5324938" cy="791514"/>
            <a:chOff x="885153" y="1395966"/>
            <a:chExt cx="4813934" cy="791514"/>
          </a:xfrm>
        </p:grpSpPr>
        <p:sp>
          <p:nvSpPr>
            <p:cNvPr id="71" name="TextBox 70"/>
            <p:cNvSpPr txBox="1"/>
            <p:nvPr/>
          </p:nvSpPr>
          <p:spPr>
            <a:xfrm>
              <a:off x="885153" y="1395966"/>
              <a:ext cx="841512" cy="21544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tr-TR" sz="1400" b="1" dirty="0" smtClean="0"/>
                <a:t>Kırmızı renk</a:t>
              </a:r>
              <a:endParaRPr lang="en-US" sz="1400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85153" y="1571927"/>
              <a:ext cx="4813934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just"/>
              <a:r>
                <a:rPr lang="tr-TR" sz="1600" dirty="0" smtClean="0">
                  <a:solidFill>
                    <a:srgbClr val="FF0000"/>
                  </a:solidFill>
                </a:rPr>
                <a:t>“</a:t>
              </a:r>
              <a:r>
                <a:rPr lang="tr-TR" sz="1600" b="1" dirty="0" smtClean="0">
                  <a:solidFill>
                    <a:srgbClr val="FF0000"/>
                  </a:solidFill>
                </a:rPr>
                <a:t>Diğer” </a:t>
              </a:r>
              <a:r>
                <a:rPr lang="tr-TR" sz="1200" dirty="0" smtClean="0"/>
                <a:t>ise öğrenci için ikamet adresine göre bulunduğu Kayıt Alanında ve</a:t>
              </a:r>
            </a:p>
            <a:p>
              <a:pPr algn="just"/>
              <a:r>
                <a:rPr lang="tr-TR" sz="1200" dirty="0" smtClean="0"/>
                <a:t>Komşu Kayıt Alanında olmayan il içindeki diğer kayıt alanları ile il dışındaki kayıt alanlarında bulunan okulları belirtir.</a:t>
              </a:r>
              <a:endParaRPr lang="en-US" sz="1200" dirty="0"/>
            </a:p>
          </p:txBody>
        </p:sp>
      </p:grpSp>
      <p:sp>
        <p:nvSpPr>
          <p:cNvPr id="73" name="Oval 72"/>
          <p:cNvSpPr>
            <a:spLocks noChangeAspect="1"/>
          </p:cNvSpPr>
          <p:nvPr/>
        </p:nvSpPr>
        <p:spPr>
          <a:xfrm>
            <a:off x="735191" y="3781497"/>
            <a:ext cx="579038" cy="5624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  <a:latin typeface="FontAwesome" pitchFamily="2" charset="0"/>
              </a:rPr>
              <a:t></a:t>
            </a:r>
            <a:endParaRPr lang="en-US" b="1" dirty="0" smtClean="0">
              <a:solidFill>
                <a:schemeClr val="accent3"/>
              </a:solidFill>
              <a:latin typeface="FontAwesome" pitchFamily="2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2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E03A33"/>
      </a:accent2>
      <a:accent3>
        <a:srgbClr val="9B0D76"/>
      </a:accent3>
      <a:accent4>
        <a:srgbClr val="335E95"/>
      </a:accent4>
      <a:accent5>
        <a:srgbClr val="0A8485"/>
      </a:accent5>
      <a:accent6>
        <a:srgbClr val="77A123"/>
      </a:accent6>
      <a:hlink>
        <a:srgbClr val="FFFFFF"/>
      </a:hlink>
      <a:folHlink>
        <a:srgbClr val="595959"/>
      </a:folHlink>
    </a:clrScheme>
    <a:fontScheme name="Roboto Font01">
      <a:majorFont>
        <a:latin typeface="Roboto"/>
        <a:ea typeface=""/>
        <a:cs typeface="Calibri"/>
      </a:majorFont>
      <a:minorFont>
        <a:latin typeface="Roboto Condensed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19183</TotalTime>
  <Words>977</Words>
  <Application>Microsoft Office PowerPoint</Application>
  <PresentationFormat>Ekran Gösterisi (16:9)</PresentationFormat>
  <Paragraphs>183</Paragraphs>
  <Slides>16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1_Custom Design</vt:lpstr>
      <vt:lpstr>Slayt 1</vt:lpstr>
      <vt:lpstr>Slayt 2</vt:lpstr>
      <vt:lpstr>TERCİHLER NASIL YAPILACAK?</vt:lpstr>
      <vt:lpstr>TERCİH İŞLEMLERİ EKRANI</vt:lpstr>
      <vt:lpstr>YEREL YERLEŞTİME NASIL OLACAK?</vt:lpstr>
      <vt:lpstr>YEREL YERLEŞTİRMEDE YIĞILMA OLMASI DURUMUNDA</vt:lpstr>
      <vt:lpstr>MERKEZİ YERLEŞTİME NASIL OLACAK?</vt:lpstr>
      <vt:lpstr>MERKEZİ YERLEŞTİRME PUAN EŞİTLİĞİNDE</vt:lpstr>
      <vt:lpstr>YEREL YERLEŞTİRME TERCİH EKRANINDA VE RENKLERİN ANLAMI</vt:lpstr>
      <vt:lpstr>KİMLER TERCİHTE BULUNAMAYACAK?</vt:lpstr>
      <vt:lpstr>NAKİL BAŞVURU TERCİHLERİ</vt:lpstr>
      <vt:lpstr>TERCİH YAPMAYAN ÖĞRENCİELER?</vt:lpstr>
      <vt:lpstr>OKUL KAYITLARI NASIL OLACAK?</vt:lpstr>
      <vt:lpstr>ÖZEL EĞİTİM İHTİYACI OLAN ÖĞRENCİLER?</vt:lpstr>
      <vt:lpstr>MESLEKİ EĞİTİM MERKEZLERİ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dfdfdfdfd</dc:title>
  <dc:creator>High Tech</dc:creator>
  <cp:lastModifiedBy>REHBERLİK</cp:lastModifiedBy>
  <cp:revision>5362</cp:revision>
  <dcterms:created xsi:type="dcterms:W3CDTF">2014-09-03T19:30:44Z</dcterms:created>
  <dcterms:modified xsi:type="dcterms:W3CDTF">2018-09-27T07:09:33Z</dcterms:modified>
</cp:coreProperties>
</file>